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>
      <p:cViewPr varScale="1">
        <p:scale>
          <a:sx n="127" d="100"/>
          <a:sy n="127" d="100"/>
        </p:scale>
        <p:origin x="184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os.org/transplant/facts/#:~:text=Fact:%20People%20of%20all%20ages,so%20they%20know%20your%20wish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natelifewisconsin.org/orange-dot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https://donatelife.net/donation/statistics/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5" name="Shape 4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https://www.dhs.wisconsin.gov/donatelife/faq.htm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3" name="Shape 4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All can be donated for transplant except Gallbladder - you don’t need it to survive, and it can be removed if infected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Donate Life Wisconsin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1" name="Shape 5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There are animations on this slide - they will advance on click.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Skip this slide – or use if you need another story.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8" name="Shape 5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You never know when one of us could be added to that list of over 100,000 people waiting for an organ transplant. </a:t>
            </a:r>
          </a:p>
          <a:p>
            <a:pPr>
              <a:defRPr sz="1100"/>
            </a:pPr>
            <a:r>
              <a:t>Resource: Donate Life Wisconsin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https://donatelife.net/donation/statistics/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https://www.organdonor.gov/learn/organ-donation-statistics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Resource: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https://unos.org/transplant/facts/#:~:text=Fact:%20People%20of%20all%20ages,so%20they%20know%20your%20wishes</a:t>
            </a:r>
            <a: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https://donatelifewisconsin.org/living-donation/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https://donatelife.net/faqs/lgbtq/#:~:text=A%20person's%20sexual%20orientation%2C%20gender,and%20Human%20Services%20(HHS).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https://www.organdonor.gov/learn/who-can-donate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3" name="Shape 4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Resource: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https://donatelifewisconsin.org/orange-dot/</a:t>
            </a:r>
          </a:p>
          <a:p>
            <a:pPr>
              <a:defRPr sz="1100"/>
            </a:pPr>
            <a:r>
              <a:t>Resource: https://donatelifewisconsin.org/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Answer appears after you click.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719999" y="1055849"/>
            <a:ext cx="7704002" cy="3513001"/>
          </a:xfrm>
          <a:prstGeom prst="rect">
            <a:avLst/>
          </a:prstGeom>
        </p:spPr>
        <p:txBody>
          <a:bodyPr/>
          <a:lstStyle>
            <a:lvl1pPr indent="-317500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1pPr>
            <a:lvl2pPr marL="8690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2pPr>
            <a:lvl3pPr marL="13262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3pPr>
            <a:lvl4pPr marL="17834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4pPr>
            <a:lvl5pPr marL="22406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8" name="Google Shape;52;p13" descr="Google Shape;52;p13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7658779" y="-1091243"/>
            <a:ext cx="3297390" cy="2276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Google Shape;53;p13" descr="Google Shape;53;p13"/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5400000" flipH="1">
            <a:off x="7116013" y="-515250"/>
            <a:ext cx="2894876" cy="2593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oogle Shape;54;p13" descr="Google Shape;54;p13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547182" flipH="1">
            <a:off x="-1959645" y="2413032"/>
            <a:ext cx="3297392" cy="2276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oogle Shape;55;p13" descr="Google Shape;55;p13"/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5" cy="29990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Google Shape;56;p13"/>
          <p:cNvGrpSpPr/>
          <p:nvPr/>
        </p:nvGrpSpPr>
        <p:grpSpPr>
          <a:xfrm>
            <a:off x="-608810" y="1649693"/>
            <a:ext cx="1312502" cy="1995094"/>
            <a:chOff x="0" y="0"/>
            <a:chExt cx="1312500" cy="1995092"/>
          </a:xfrm>
        </p:grpSpPr>
        <p:sp>
          <p:nvSpPr>
            <p:cNvPr id="112" name="Google Shape;57;p13"/>
            <p:cNvSpPr/>
            <p:nvPr/>
          </p:nvSpPr>
          <p:spPr>
            <a:xfrm>
              <a:off x="1029949" y="1913745"/>
              <a:ext cx="129798" cy="8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extrusionOk="0">
                  <a:moveTo>
                    <a:pt x="14725" y="0"/>
                  </a:moveTo>
                  <a:cubicBezTo>
                    <a:pt x="12936" y="0"/>
                    <a:pt x="11125" y="408"/>
                    <a:pt x="10414" y="1194"/>
                  </a:cubicBezTo>
                  <a:cubicBezTo>
                    <a:pt x="6569" y="6695"/>
                    <a:pt x="3092" y="12226"/>
                    <a:pt x="0" y="18281"/>
                  </a:cubicBezTo>
                  <a:lnTo>
                    <a:pt x="1159" y="21600"/>
                  </a:lnTo>
                  <a:cubicBezTo>
                    <a:pt x="5024" y="21600"/>
                    <a:pt x="8868" y="20494"/>
                    <a:pt x="12732" y="18835"/>
                  </a:cubicBezTo>
                  <a:cubicBezTo>
                    <a:pt x="18895" y="14439"/>
                    <a:pt x="21600" y="7249"/>
                    <a:pt x="19281" y="1747"/>
                  </a:cubicBezTo>
                  <a:cubicBezTo>
                    <a:pt x="18875" y="553"/>
                    <a:pt x="16800" y="0"/>
                    <a:pt x="14725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3" name="Google Shape;58;p13"/>
            <p:cNvSpPr/>
            <p:nvPr/>
          </p:nvSpPr>
          <p:spPr>
            <a:xfrm>
              <a:off x="497313" y="1140945"/>
              <a:ext cx="117591" cy="97684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4" name="Google Shape;59;p13"/>
            <p:cNvSpPr/>
            <p:nvPr/>
          </p:nvSpPr>
          <p:spPr>
            <a:xfrm>
              <a:off x="556436" y="1350891"/>
              <a:ext cx="39198" cy="3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466" y="0"/>
                  </a:moveTo>
                  <a:cubicBezTo>
                    <a:pt x="-2822" y="2344"/>
                    <a:pt x="-2822" y="20396"/>
                    <a:pt x="8466" y="21600"/>
                  </a:cubicBezTo>
                  <a:cubicBezTo>
                    <a:pt x="18778" y="20396"/>
                    <a:pt x="18778" y="2344"/>
                    <a:pt x="84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5" name="Google Shape;60;p13"/>
            <p:cNvSpPr/>
            <p:nvPr/>
          </p:nvSpPr>
          <p:spPr>
            <a:xfrm>
              <a:off x="742440" y="1359114"/>
              <a:ext cx="22456" cy="20831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6" name="Google Shape;61;p13"/>
            <p:cNvSpPr/>
            <p:nvPr/>
          </p:nvSpPr>
          <p:spPr>
            <a:xfrm>
              <a:off x="733839" y="1535842"/>
              <a:ext cx="39165" cy="4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extrusionOk="0">
                  <a:moveTo>
                    <a:pt x="12119" y="0"/>
                  </a:moveTo>
                  <a:cubicBezTo>
                    <a:pt x="9410" y="0"/>
                    <a:pt x="6701" y="966"/>
                    <a:pt x="5347" y="1931"/>
                  </a:cubicBezTo>
                  <a:lnTo>
                    <a:pt x="3992" y="3863"/>
                  </a:lnTo>
                  <a:cubicBezTo>
                    <a:pt x="2638" y="4777"/>
                    <a:pt x="2638" y="5743"/>
                    <a:pt x="2638" y="6709"/>
                  </a:cubicBezTo>
                  <a:lnTo>
                    <a:pt x="1354" y="6709"/>
                  </a:lnTo>
                  <a:cubicBezTo>
                    <a:pt x="1354" y="9606"/>
                    <a:pt x="1354" y="11537"/>
                    <a:pt x="0" y="14434"/>
                  </a:cubicBezTo>
                  <a:cubicBezTo>
                    <a:pt x="0" y="15400"/>
                    <a:pt x="0" y="16365"/>
                    <a:pt x="1354" y="17331"/>
                  </a:cubicBezTo>
                  <a:cubicBezTo>
                    <a:pt x="1354" y="18296"/>
                    <a:pt x="2638" y="19262"/>
                    <a:pt x="2638" y="19262"/>
                  </a:cubicBezTo>
                  <a:cubicBezTo>
                    <a:pt x="3992" y="20228"/>
                    <a:pt x="5347" y="21193"/>
                    <a:pt x="6701" y="21193"/>
                  </a:cubicBezTo>
                  <a:cubicBezTo>
                    <a:pt x="7628" y="21193"/>
                    <a:pt x="8554" y="21600"/>
                    <a:pt x="9410" y="21600"/>
                  </a:cubicBezTo>
                  <a:cubicBezTo>
                    <a:pt x="9909" y="21600"/>
                    <a:pt x="10337" y="21498"/>
                    <a:pt x="10764" y="21193"/>
                  </a:cubicBezTo>
                  <a:lnTo>
                    <a:pt x="13473" y="21193"/>
                  </a:lnTo>
                  <a:cubicBezTo>
                    <a:pt x="14828" y="21193"/>
                    <a:pt x="16182" y="21193"/>
                    <a:pt x="17537" y="20228"/>
                  </a:cubicBezTo>
                  <a:cubicBezTo>
                    <a:pt x="20246" y="18296"/>
                    <a:pt x="20246" y="16365"/>
                    <a:pt x="20246" y="14434"/>
                  </a:cubicBezTo>
                  <a:lnTo>
                    <a:pt x="20246" y="6709"/>
                  </a:lnTo>
                  <a:cubicBezTo>
                    <a:pt x="21600" y="5743"/>
                    <a:pt x="21600" y="4777"/>
                    <a:pt x="20246" y="4777"/>
                  </a:cubicBezTo>
                  <a:cubicBezTo>
                    <a:pt x="20246" y="3863"/>
                    <a:pt x="20246" y="2897"/>
                    <a:pt x="18891" y="1931"/>
                  </a:cubicBezTo>
                  <a:cubicBezTo>
                    <a:pt x="16182" y="966"/>
                    <a:pt x="14828" y="0"/>
                    <a:pt x="1211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7" name="Google Shape;62;p13"/>
            <p:cNvSpPr/>
            <p:nvPr/>
          </p:nvSpPr>
          <p:spPr>
            <a:xfrm>
              <a:off x="830255" y="1795561"/>
              <a:ext cx="41069" cy="35412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Google Shape;63;p13"/>
            <p:cNvSpPr/>
            <p:nvPr/>
          </p:nvSpPr>
          <p:spPr>
            <a:xfrm>
              <a:off x="931661" y="1961874"/>
              <a:ext cx="37327" cy="31136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9" name="Google Shape;64;p13"/>
            <p:cNvSpPr/>
            <p:nvPr/>
          </p:nvSpPr>
          <p:spPr>
            <a:xfrm>
              <a:off x="1048004" y="1714543"/>
              <a:ext cx="78493" cy="6654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0" name="Google Shape;65;p13"/>
            <p:cNvSpPr/>
            <p:nvPr/>
          </p:nvSpPr>
          <p:spPr>
            <a:xfrm>
              <a:off x="898702" y="1589890"/>
              <a:ext cx="63425" cy="5196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1" name="Google Shape;66;p13"/>
            <p:cNvSpPr/>
            <p:nvPr/>
          </p:nvSpPr>
          <p:spPr>
            <a:xfrm>
              <a:off x="651638" y="1656328"/>
              <a:ext cx="46682" cy="4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793" y="0"/>
                  </a:moveTo>
                  <a:cubicBezTo>
                    <a:pt x="-2597" y="2706"/>
                    <a:pt x="-2597" y="18894"/>
                    <a:pt x="7793" y="21600"/>
                  </a:cubicBezTo>
                  <a:cubicBezTo>
                    <a:pt x="19003" y="18894"/>
                    <a:pt x="19003" y="2706"/>
                    <a:pt x="7793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2" name="Google Shape;67;p13"/>
            <p:cNvSpPr/>
            <p:nvPr/>
          </p:nvSpPr>
          <p:spPr>
            <a:xfrm>
              <a:off x="945974" y="1411080"/>
              <a:ext cx="46683" cy="4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407" y="0"/>
                  </a:moveTo>
                  <a:cubicBezTo>
                    <a:pt x="-2803" y="2706"/>
                    <a:pt x="-2803" y="18894"/>
                    <a:pt x="8407" y="21600"/>
                  </a:cubicBezTo>
                  <a:cubicBezTo>
                    <a:pt x="18797" y="18894"/>
                    <a:pt x="18797" y="2706"/>
                    <a:pt x="8407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3" name="Google Shape;68;p13"/>
            <p:cNvSpPr/>
            <p:nvPr/>
          </p:nvSpPr>
          <p:spPr>
            <a:xfrm>
              <a:off x="803435" y="1330061"/>
              <a:ext cx="77212" cy="49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0"/>
                  </a:moveTo>
                  <a:cubicBezTo>
                    <a:pt x="6980" y="0"/>
                    <a:pt x="6282" y="0"/>
                    <a:pt x="4886" y="902"/>
                  </a:cubicBezTo>
                  <a:cubicBezTo>
                    <a:pt x="4188" y="1804"/>
                    <a:pt x="2792" y="1804"/>
                    <a:pt x="2094" y="3608"/>
                  </a:cubicBezTo>
                  <a:cubicBezTo>
                    <a:pt x="1396" y="4510"/>
                    <a:pt x="698" y="5412"/>
                    <a:pt x="698" y="7216"/>
                  </a:cubicBezTo>
                  <a:cubicBezTo>
                    <a:pt x="0" y="8118"/>
                    <a:pt x="0" y="9874"/>
                    <a:pt x="0" y="10776"/>
                  </a:cubicBezTo>
                  <a:lnTo>
                    <a:pt x="0" y="13482"/>
                  </a:lnTo>
                  <a:cubicBezTo>
                    <a:pt x="0" y="15286"/>
                    <a:pt x="698" y="17090"/>
                    <a:pt x="2094" y="18894"/>
                  </a:cubicBezTo>
                  <a:lnTo>
                    <a:pt x="3490" y="20698"/>
                  </a:lnTo>
                  <a:cubicBezTo>
                    <a:pt x="4886" y="21600"/>
                    <a:pt x="6282" y="21600"/>
                    <a:pt x="7678" y="21600"/>
                  </a:cubicBezTo>
                  <a:lnTo>
                    <a:pt x="7678" y="20698"/>
                  </a:lnTo>
                  <a:lnTo>
                    <a:pt x="13261" y="20698"/>
                  </a:lnTo>
                  <a:cubicBezTo>
                    <a:pt x="14620" y="20698"/>
                    <a:pt x="15318" y="20698"/>
                    <a:pt x="16714" y="19796"/>
                  </a:cubicBezTo>
                  <a:cubicBezTo>
                    <a:pt x="17412" y="19796"/>
                    <a:pt x="18110" y="18894"/>
                    <a:pt x="19506" y="17992"/>
                  </a:cubicBezTo>
                  <a:cubicBezTo>
                    <a:pt x="20204" y="17090"/>
                    <a:pt x="20902" y="16188"/>
                    <a:pt x="20902" y="14384"/>
                  </a:cubicBezTo>
                  <a:cubicBezTo>
                    <a:pt x="21600" y="13482"/>
                    <a:pt x="21600" y="11678"/>
                    <a:pt x="21600" y="10776"/>
                  </a:cubicBezTo>
                  <a:lnTo>
                    <a:pt x="21600" y="8118"/>
                  </a:lnTo>
                  <a:cubicBezTo>
                    <a:pt x="20902" y="6314"/>
                    <a:pt x="20204" y="4510"/>
                    <a:pt x="19506" y="2706"/>
                  </a:cubicBezTo>
                  <a:lnTo>
                    <a:pt x="18110" y="1804"/>
                  </a:lnTo>
                  <a:cubicBezTo>
                    <a:pt x="16714" y="902"/>
                    <a:pt x="15318" y="0"/>
                    <a:pt x="1395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4" name="Google Shape;69;p13"/>
            <p:cNvSpPr/>
            <p:nvPr/>
          </p:nvSpPr>
          <p:spPr>
            <a:xfrm>
              <a:off x="875033" y="1043263"/>
              <a:ext cx="71008" cy="6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111" y="0"/>
                  </a:moveTo>
                  <a:cubicBezTo>
                    <a:pt x="-2704" y="698"/>
                    <a:pt x="-2704" y="20204"/>
                    <a:pt x="8111" y="21600"/>
                  </a:cubicBezTo>
                  <a:cubicBezTo>
                    <a:pt x="18896" y="20204"/>
                    <a:pt x="18896" y="698"/>
                    <a:pt x="8111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5" name="Google Shape;70;p13"/>
            <p:cNvSpPr/>
            <p:nvPr/>
          </p:nvSpPr>
          <p:spPr>
            <a:xfrm>
              <a:off x="585029" y="1095228"/>
              <a:ext cx="61653" cy="5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359" y="0"/>
                  </a:moveTo>
                  <a:cubicBezTo>
                    <a:pt x="-2786" y="1546"/>
                    <a:pt x="-2786" y="20054"/>
                    <a:pt x="8359" y="21600"/>
                  </a:cubicBezTo>
                  <a:cubicBezTo>
                    <a:pt x="18814" y="20054"/>
                    <a:pt x="18814" y="1546"/>
                    <a:pt x="835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6" name="Google Shape;71;p13"/>
            <p:cNvSpPr/>
            <p:nvPr/>
          </p:nvSpPr>
          <p:spPr>
            <a:xfrm>
              <a:off x="662208" y="771045"/>
              <a:ext cx="63524" cy="5185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7" name="Google Shape;72;p13"/>
            <p:cNvSpPr/>
            <p:nvPr/>
          </p:nvSpPr>
          <p:spPr>
            <a:xfrm>
              <a:off x="423843" y="798015"/>
              <a:ext cx="69137" cy="6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869" y="0"/>
                  </a:moveTo>
                  <a:cubicBezTo>
                    <a:pt x="-2623" y="721"/>
                    <a:pt x="-2623" y="20157"/>
                    <a:pt x="7869" y="21600"/>
                  </a:cubicBezTo>
                  <a:cubicBezTo>
                    <a:pt x="18977" y="20157"/>
                    <a:pt x="18977" y="721"/>
                    <a:pt x="786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8" name="Google Shape;73;p13"/>
            <p:cNvSpPr/>
            <p:nvPr/>
          </p:nvSpPr>
          <p:spPr>
            <a:xfrm>
              <a:off x="341149" y="764686"/>
              <a:ext cx="76516" cy="6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98" h="21600" extrusionOk="0">
                  <a:moveTo>
                    <a:pt x="8771" y="0"/>
                  </a:moveTo>
                  <a:cubicBezTo>
                    <a:pt x="8632" y="0"/>
                    <a:pt x="8465" y="0"/>
                    <a:pt x="8298" y="38"/>
                  </a:cubicBezTo>
                  <a:cubicBezTo>
                    <a:pt x="-2766" y="38"/>
                    <a:pt x="-2766" y="21600"/>
                    <a:pt x="8298" y="21600"/>
                  </a:cubicBezTo>
                  <a:cubicBezTo>
                    <a:pt x="18667" y="21600"/>
                    <a:pt x="18834" y="0"/>
                    <a:pt x="8771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9" name="Google Shape;74;p13"/>
            <p:cNvSpPr/>
            <p:nvPr/>
          </p:nvSpPr>
          <p:spPr>
            <a:xfrm>
              <a:off x="601214" y="455084"/>
              <a:ext cx="69038" cy="6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320" y="0"/>
                  </a:moveTo>
                  <a:cubicBezTo>
                    <a:pt x="-2773" y="0"/>
                    <a:pt x="-2773" y="21600"/>
                    <a:pt x="8320" y="21600"/>
                  </a:cubicBezTo>
                  <a:cubicBezTo>
                    <a:pt x="18827" y="21600"/>
                    <a:pt x="18827" y="0"/>
                    <a:pt x="8320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0" name="Google Shape;75;p13"/>
            <p:cNvSpPr/>
            <p:nvPr/>
          </p:nvSpPr>
          <p:spPr>
            <a:xfrm>
              <a:off x="126355" y="484137"/>
              <a:ext cx="74751" cy="64465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1" name="Google Shape;76;p13"/>
            <p:cNvSpPr/>
            <p:nvPr/>
          </p:nvSpPr>
          <p:spPr>
            <a:xfrm>
              <a:off x="436318" y="253470"/>
              <a:ext cx="82146" cy="6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2" h="21600" extrusionOk="0">
                  <a:moveTo>
                    <a:pt x="8566" y="0"/>
                  </a:moveTo>
                  <a:cubicBezTo>
                    <a:pt x="8411" y="0"/>
                    <a:pt x="8255" y="0"/>
                    <a:pt x="8100" y="0"/>
                  </a:cubicBezTo>
                  <a:cubicBezTo>
                    <a:pt x="-2700" y="0"/>
                    <a:pt x="-2700" y="21600"/>
                    <a:pt x="8100" y="21600"/>
                  </a:cubicBezTo>
                  <a:cubicBezTo>
                    <a:pt x="18745" y="21600"/>
                    <a:pt x="18900" y="0"/>
                    <a:pt x="85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2" name="Google Shape;77;p13"/>
            <p:cNvSpPr/>
            <p:nvPr/>
          </p:nvSpPr>
          <p:spPr>
            <a:xfrm>
              <a:off x="197329" y="265968"/>
              <a:ext cx="50425" cy="4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385" y="0"/>
                  </a:moveTo>
                  <a:cubicBezTo>
                    <a:pt x="-2795" y="0"/>
                    <a:pt x="-2795" y="21600"/>
                    <a:pt x="8385" y="21600"/>
                  </a:cubicBezTo>
                  <a:cubicBezTo>
                    <a:pt x="18805" y="21600"/>
                    <a:pt x="18805" y="0"/>
                    <a:pt x="8385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3" name="Google Shape;78;p13"/>
            <p:cNvSpPr/>
            <p:nvPr/>
          </p:nvSpPr>
          <p:spPr>
            <a:xfrm>
              <a:off x="64737" y="205670"/>
              <a:ext cx="80364" cy="6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901" y="0"/>
                  </a:moveTo>
                  <a:cubicBezTo>
                    <a:pt x="-2634" y="0"/>
                    <a:pt x="-2634" y="21600"/>
                    <a:pt x="7901" y="21600"/>
                  </a:cubicBezTo>
                  <a:cubicBezTo>
                    <a:pt x="18966" y="21600"/>
                    <a:pt x="18966" y="0"/>
                    <a:pt x="7901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4" name="Google Shape;79;p13"/>
            <p:cNvSpPr/>
            <p:nvPr/>
          </p:nvSpPr>
          <p:spPr>
            <a:xfrm>
              <a:off x="419510" y="103821"/>
              <a:ext cx="39198" cy="3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507" y="0"/>
                  </a:moveTo>
                  <a:cubicBezTo>
                    <a:pt x="-2836" y="2400"/>
                    <a:pt x="-2836" y="20400"/>
                    <a:pt x="8507" y="21600"/>
                  </a:cubicBezTo>
                  <a:cubicBezTo>
                    <a:pt x="18764" y="20400"/>
                    <a:pt x="18764" y="2400"/>
                    <a:pt x="8507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5" name="Google Shape;80;p13"/>
            <p:cNvSpPr/>
            <p:nvPr/>
          </p:nvSpPr>
          <p:spPr>
            <a:xfrm>
              <a:off x="334288" y="0"/>
              <a:ext cx="52198" cy="49774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Google Shape;81;p13"/>
            <p:cNvSpPr/>
            <p:nvPr/>
          </p:nvSpPr>
          <p:spPr>
            <a:xfrm>
              <a:off x="-1" y="756464"/>
              <a:ext cx="91493" cy="7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266" y="0"/>
                  </a:moveTo>
                  <a:cubicBezTo>
                    <a:pt x="-2755" y="0"/>
                    <a:pt x="-2755" y="21600"/>
                    <a:pt x="8266" y="21600"/>
                  </a:cubicBezTo>
                  <a:cubicBezTo>
                    <a:pt x="18845" y="21600"/>
                    <a:pt x="18845" y="0"/>
                    <a:pt x="82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7" name="Google Shape;82;p13"/>
            <p:cNvSpPr/>
            <p:nvPr/>
          </p:nvSpPr>
          <p:spPr>
            <a:xfrm>
              <a:off x="1216675" y="870701"/>
              <a:ext cx="14971" cy="1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100" y="0"/>
                  </a:moveTo>
                  <a:cubicBezTo>
                    <a:pt x="-2700" y="0"/>
                    <a:pt x="-2700" y="18514"/>
                    <a:pt x="8100" y="21600"/>
                  </a:cubicBezTo>
                  <a:cubicBezTo>
                    <a:pt x="18900" y="18514"/>
                    <a:pt x="18900" y="0"/>
                    <a:pt x="8100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8" name="Google Shape;83;p13"/>
            <p:cNvSpPr/>
            <p:nvPr/>
          </p:nvSpPr>
          <p:spPr>
            <a:xfrm>
              <a:off x="1111494" y="1109810"/>
              <a:ext cx="71008" cy="60189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9" name="Google Shape;84;p13"/>
            <p:cNvSpPr/>
            <p:nvPr/>
          </p:nvSpPr>
          <p:spPr>
            <a:xfrm>
              <a:off x="1189362" y="1323812"/>
              <a:ext cx="49768" cy="2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40" y="0"/>
                  </a:moveTo>
                  <a:cubicBezTo>
                    <a:pt x="4331" y="0"/>
                    <a:pt x="2166" y="1662"/>
                    <a:pt x="1083" y="3323"/>
                  </a:cubicBezTo>
                  <a:cubicBezTo>
                    <a:pt x="1083" y="3323"/>
                    <a:pt x="0" y="4985"/>
                    <a:pt x="0" y="6646"/>
                  </a:cubicBezTo>
                  <a:cubicBezTo>
                    <a:pt x="0" y="8308"/>
                    <a:pt x="0" y="9969"/>
                    <a:pt x="0" y="9969"/>
                  </a:cubicBezTo>
                  <a:cubicBezTo>
                    <a:pt x="0" y="13292"/>
                    <a:pt x="1083" y="16615"/>
                    <a:pt x="2166" y="18277"/>
                  </a:cubicBezTo>
                  <a:cubicBezTo>
                    <a:pt x="3249" y="19938"/>
                    <a:pt x="5357" y="21600"/>
                    <a:pt x="6440" y="21600"/>
                  </a:cubicBezTo>
                  <a:lnTo>
                    <a:pt x="15103" y="21600"/>
                  </a:lnTo>
                  <a:cubicBezTo>
                    <a:pt x="17269" y="21600"/>
                    <a:pt x="19434" y="19938"/>
                    <a:pt x="20517" y="18277"/>
                  </a:cubicBezTo>
                  <a:cubicBezTo>
                    <a:pt x="20517" y="16615"/>
                    <a:pt x="21600" y="16615"/>
                    <a:pt x="21600" y="14954"/>
                  </a:cubicBezTo>
                  <a:cubicBezTo>
                    <a:pt x="21600" y="13292"/>
                    <a:pt x="21600" y="11631"/>
                    <a:pt x="21600" y="9969"/>
                  </a:cubicBezTo>
                  <a:cubicBezTo>
                    <a:pt x="21600" y="8308"/>
                    <a:pt x="20517" y="4985"/>
                    <a:pt x="19434" y="3323"/>
                  </a:cubicBezTo>
                  <a:cubicBezTo>
                    <a:pt x="18351" y="1662"/>
                    <a:pt x="16186" y="0"/>
                    <a:pt x="15103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0" name="Google Shape;85;p13"/>
            <p:cNvSpPr/>
            <p:nvPr/>
          </p:nvSpPr>
          <p:spPr>
            <a:xfrm>
              <a:off x="1215493" y="1492208"/>
              <a:ext cx="97008" cy="83102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1" name="Google Shape;86;p13"/>
            <p:cNvSpPr/>
            <p:nvPr/>
          </p:nvSpPr>
          <p:spPr>
            <a:xfrm>
              <a:off x="456277" y="1546147"/>
              <a:ext cx="82137" cy="74880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2" name="Google Shape;87;p13"/>
            <p:cNvSpPr/>
            <p:nvPr/>
          </p:nvSpPr>
          <p:spPr>
            <a:xfrm>
              <a:off x="228418" y="1458879"/>
              <a:ext cx="83236" cy="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extrusionOk="0">
                  <a:moveTo>
                    <a:pt x="8272" y="0"/>
                  </a:moveTo>
                  <a:cubicBezTo>
                    <a:pt x="7635" y="0"/>
                    <a:pt x="6363" y="0"/>
                    <a:pt x="5090" y="832"/>
                  </a:cubicBezTo>
                  <a:cubicBezTo>
                    <a:pt x="4454" y="832"/>
                    <a:pt x="3181" y="1665"/>
                    <a:pt x="2545" y="3330"/>
                  </a:cubicBezTo>
                  <a:cubicBezTo>
                    <a:pt x="1273" y="4995"/>
                    <a:pt x="0" y="7492"/>
                    <a:pt x="0" y="10822"/>
                  </a:cubicBezTo>
                  <a:lnTo>
                    <a:pt x="0" y="13319"/>
                  </a:lnTo>
                  <a:cubicBezTo>
                    <a:pt x="636" y="14984"/>
                    <a:pt x="1273" y="16605"/>
                    <a:pt x="2545" y="18270"/>
                  </a:cubicBezTo>
                  <a:lnTo>
                    <a:pt x="3818" y="19935"/>
                  </a:lnTo>
                  <a:cubicBezTo>
                    <a:pt x="5090" y="20768"/>
                    <a:pt x="6999" y="21600"/>
                    <a:pt x="8272" y="21600"/>
                  </a:cubicBezTo>
                  <a:lnTo>
                    <a:pt x="13328" y="21600"/>
                  </a:lnTo>
                  <a:cubicBezTo>
                    <a:pt x="14601" y="21600"/>
                    <a:pt x="15237" y="21600"/>
                    <a:pt x="16510" y="20768"/>
                  </a:cubicBezTo>
                  <a:cubicBezTo>
                    <a:pt x="18419" y="19935"/>
                    <a:pt x="19691" y="17438"/>
                    <a:pt x="20327" y="14984"/>
                  </a:cubicBezTo>
                  <a:cubicBezTo>
                    <a:pt x="20964" y="14152"/>
                    <a:pt x="21600" y="12487"/>
                    <a:pt x="20964" y="10822"/>
                  </a:cubicBezTo>
                  <a:lnTo>
                    <a:pt x="20964" y="8325"/>
                  </a:lnTo>
                  <a:cubicBezTo>
                    <a:pt x="20964" y="6660"/>
                    <a:pt x="20327" y="4995"/>
                    <a:pt x="19055" y="3330"/>
                  </a:cubicBezTo>
                  <a:lnTo>
                    <a:pt x="17782" y="1665"/>
                  </a:lnTo>
                  <a:cubicBezTo>
                    <a:pt x="16510" y="832"/>
                    <a:pt x="14601" y="832"/>
                    <a:pt x="13328" y="832"/>
                  </a:cubicBezTo>
                  <a:lnTo>
                    <a:pt x="13328" y="0"/>
                  </a:ln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3" name="Google Shape;88;p13"/>
            <p:cNvSpPr/>
            <p:nvPr/>
          </p:nvSpPr>
          <p:spPr>
            <a:xfrm>
              <a:off x="270799" y="1230296"/>
              <a:ext cx="61553" cy="5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854" y="0"/>
                  </a:moveTo>
                  <a:cubicBezTo>
                    <a:pt x="-2618" y="0"/>
                    <a:pt x="-2618" y="21600"/>
                    <a:pt x="7854" y="21600"/>
                  </a:cubicBezTo>
                  <a:cubicBezTo>
                    <a:pt x="18982" y="21600"/>
                    <a:pt x="18982" y="0"/>
                    <a:pt x="7854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4" name="Google Shape;89;p13"/>
            <p:cNvSpPr/>
            <p:nvPr/>
          </p:nvSpPr>
          <p:spPr>
            <a:xfrm>
              <a:off x="127011" y="1140945"/>
              <a:ext cx="33585" cy="3113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5" name="Google Shape;90;p13"/>
            <p:cNvSpPr/>
            <p:nvPr/>
          </p:nvSpPr>
          <p:spPr>
            <a:xfrm>
              <a:off x="907434" y="415616"/>
              <a:ext cx="85880" cy="72688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6" name="Google Shape;91;p13"/>
            <p:cNvSpPr/>
            <p:nvPr/>
          </p:nvSpPr>
          <p:spPr>
            <a:xfrm>
              <a:off x="766733" y="64354"/>
              <a:ext cx="91493" cy="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266" y="0"/>
                  </a:moveTo>
                  <a:cubicBezTo>
                    <a:pt x="-2755" y="1083"/>
                    <a:pt x="-2755" y="20546"/>
                    <a:pt x="8266" y="21600"/>
                  </a:cubicBezTo>
                  <a:cubicBezTo>
                    <a:pt x="18845" y="20546"/>
                    <a:pt x="18845" y="1083"/>
                    <a:pt x="82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8" name="Google Shape;92;p13"/>
          <p:cNvSpPr/>
          <p:nvPr/>
        </p:nvSpPr>
        <p:spPr>
          <a:xfrm rot="2491996">
            <a:off x="8063558" y="3893795"/>
            <a:ext cx="2258047" cy="216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extrusionOk="0">
                <a:moveTo>
                  <a:pt x="86" y="0"/>
                </a:moveTo>
                <a:cubicBezTo>
                  <a:pt x="41" y="0"/>
                  <a:pt x="-10" y="38"/>
                  <a:pt x="2" y="98"/>
                </a:cubicBezTo>
                <a:cubicBezTo>
                  <a:pt x="481" y="2467"/>
                  <a:pt x="1057" y="4835"/>
                  <a:pt x="1691" y="7163"/>
                </a:cubicBezTo>
                <a:cubicBezTo>
                  <a:pt x="2343" y="9490"/>
                  <a:pt x="3072" y="11778"/>
                  <a:pt x="3859" y="14026"/>
                </a:cubicBezTo>
                <a:cubicBezTo>
                  <a:pt x="4262" y="15170"/>
                  <a:pt x="4665" y="16293"/>
                  <a:pt x="5106" y="17417"/>
                </a:cubicBezTo>
                <a:cubicBezTo>
                  <a:pt x="5279" y="17879"/>
                  <a:pt x="5490" y="18300"/>
                  <a:pt x="5759" y="18702"/>
                </a:cubicBezTo>
                <a:cubicBezTo>
                  <a:pt x="5989" y="19042"/>
                  <a:pt x="6334" y="19284"/>
                  <a:pt x="6718" y="19423"/>
                </a:cubicBezTo>
                <a:cubicBezTo>
                  <a:pt x="6777" y="19437"/>
                  <a:pt x="6837" y="19445"/>
                  <a:pt x="6897" y="19445"/>
                </a:cubicBezTo>
                <a:cubicBezTo>
                  <a:pt x="7184" y="19445"/>
                  <a:pt x="7465" y="19289"/>
                  <a:pt x="7639" y="19022"/>
                </a:cubicBezTo>
                <a:cubicBezTo>
                  <a:pt x="7831" y="18641"/>
                  <a:pt x="7870" y="18180"/>
                  <a:pt x="7793" y="17758"/>
                </a:cubicBezTo>
                <a:cubicBezTo>
                  <a:pt x="7601" y="16694"/>
                  <a:pt x="7332" y="15651"/>
                  <a:pt x="6968" y="14648"/>
                </a:cubicBezTo>
                <a:cubicBezTo>
                  <a:pt x="6315" y="12641"/>
                  <a:pt x="5470" y="10553"/>
                  <a:pt x="5586" y="8386"/>
                </a:cubicBezTo>
                <a:cubicBezTo>
                  <a:pt x="5601" y="8159"/>
                  <a:pt x="5617" y="7944"/>
                  <a:pt x="5653" y="7722"/>
                </a:cubicBezTo>
                <a:cubicBezTo>
                  <a:pt x="6380" y="8153"/>
                  <a:pt x="6733" y="9000"/>
                  <a:pt x="6968" y="9811"/>
                </a:cubicBezTo>
                <a:cubicBezTo>
                  <a:pt x="7313" y="10956"/>
                  <a:pt x="7601" y="12139"/>
                  <a:pt x="7908" y="13304"/>
                </a:cubicBezTo>
                <a:lnTo>
                  <a:pt x="8887" y="16976"/>
                </a:lnTo>
                <a:cubicBezTo>
                  <a:pt x="9040" y="17577"/>
                  <a:pt x="9213" y="18180"/>
                  <a:pt x="9367" y="18782"/>
                </a:cubicBezTo>
                <a:cubicBezTo>
                  <a:pt x="9481" y="19284"/>
                  <a:pt x="9616" y="19745"/>
                  <a:pt x="9808" y="20227"/>
                </a:cubicBezTo>
                <a:cubicBezTo>
                  <a:pt x="10078" y="20868"/>
                  <a:pt x="10570" y="21600"/>
                  <a:pt x="11299" y="21600"/>
                </a:cubicBezTo>
                <a:cubicBezTo>
                  <a:pt x="11345" y="21600"/>
                  <a:pt x="11391" y="21597"/>
                  <a:pt x="11439" y="21592"/>
                </a:cubicBezTo>
                <a:cubicBezTo>
                  <a:pt x="11842" y="21531"/>
                  <a:pt x="12206" y="21270"/>
                  <a:pt x="12399" y="20889"/>
                </a:cubicBezTo>
                <a:cubicBezTo>
                  <a:pt x="12628" y="20467"/>
                  <a:pt x="12724" y="19965"/>
                  <a:pt x="12648" y="19484"/>
                </a:cubicBezTo>
                <a:cubicBezTo>
                  <a:pt x="12532" y="18902"/>
                  <a:pt x="12379" y="18320"/>
                  <a:pt x="12168" y="17778"/>
                </a:cubicBezTo>
                <a:cubicBezTo>
                  <a:pt x="11976" y="17216"/>
                  <a:pt x="11784" y="16634"/>
                  <a:pt x="11593" y="16073"/>
                </a:cubicBezTo>
                <a:cubicBezTo>
                  <a:pt x="11227" y="14908"/>
                  <a:pt x="10901" y="13725"/>
                  <a:pt x="10575" y="12560"/>
                </a:cubicBezTo>
                <a:cubicBezTo>
                  <a:pt x="10269" y="11397"/>
                  <a:pt x="9980" y="10192"/>
                  <a:pt x="9731" y="8989"/>
                </a:cubicBezTo>
                <a:cubicBezTo>
                  <a:pt x="9520" y="7925"/>
                  <a:pt x="9271" y="6801"/>
                  <a:pt x="9520" y="5738"/>
                </a:cubicBezTo>
                <a:cubicBezTo>
                  <a:pt x="9568" y="5502"/>
                  <a:pt x="9643" y="5295"/>
                  <a:pt x="9734" y="5092"/>
                </a:cubicBezTo>
                <a:cubicBezTo>
                  <a:pt x="11245" y="6111"/>
                  <a:pt x="11949" y="7910"/>
                  <a:pt x="12379" y="9670"/>
                </a:cubicBezTo>
                <a:cubicBezTo>
                  <a:pt x="12628" y="10614"/>
                  <a:pt x="12782" y="11577"/>
                  <a:pt x="12954" y="12540"/>
                </a:cubicBezTo>
                <a:cubicBezTo>
                  <a:pt x="13185" y="13804"/>
                  <a:pt x="13453" y="15049"/>
                  <a:pt x="13780" y="16293"/>
                </a:cubicBezTo>
                <a:cubicBezTo>
                  <a:pt x="14106" y="17517"/>
                  <a:pt x="14490" y="18762"/>
                  <a:pt x="14912" y="19986"/>
                </a:cubicBezTo>
                <a:cubicBezTo>
                  <a:pt x="15085" y="20447"/>
                  <a:pt x="15238" y="20989"/>
                  <a:pt x="15660" y="21270"/>
                </a:cubicBezTo>
                <a:cubicBezTo>
                  <a:pt x="15776" y="21347"/>
                  <a:pt x="15906" y="21383"/>
                  <a:pt x="16034" y="21383"/>
                </a:cubicBezTo>
                <a:cubicBezTo>
                  <a:pt x="16307" y="21383"/>
                  <a:pt x="16573" y="21217"/>
                  <a:pt x="16677" y="20929"/>
                </a:cubicBezTo>
                <a:cubicBezTo>
                  <a:pt x="16889" y="20467"/>
                  <a:pt x="16870" y="19865"/>
                  <a:pt x="16851" y="19364"/>
                </a:cubicBezTo>
                <a:cubicBezTo>
                  <a:pt x="16831" y="18762"/>
                  <a:pt x="16735" y="18159"/>
                  <a:pt x="16620" y="17557"/>
                </a:cubicBezTo>
                <a:cubicBezTo>
                  <a:pt x="16313" y="16374"/>
                  <a:pt x="15929" y="15189"/>
                  <a:pt x="15469" y="14046"/>
                </a:cubicBezTo>
                <a:cubicBezTo>
                  <a:pt x="14586" y="11637"/>
                  <a:pt x="13952" y="9128"/>
                  <a:pt x="13588" y="6580"/>
                </a:cubicBezTo>
                <a:cubicBezTo>
                  <a:pt x="13514" y="6022"/>
                  <a:pt x="13546" y="4727"/>
                  <a:pt x="14327" y="4727"/>
                </a:cubicBezTo>
                <a:cubicBezTo>
                  <a:pt x="14361" y="4727"/>
                  <a:pt x="14396" y="4729"/>
                  <a:pt x="14432" y="4734"/>
                </a:cubicBezTo>
                <a:cubicBezTo>
                  <a:pt x="14912" y="4815"/>
                  <a:pt x="15199" y="5357"/>
                  <a:pt x="15411" y="5758"/>
                </a:cubicBezTo>
                <a:cubicBezTo>
                  <a:pt x="15679" y="6260"/>
                  <a:pt x="15910" y="6781"/>
                  <a:pt x="16121" y="7302"/>
                </a:cubicBezTo>
                <a:cubicBezTo>
                  <a:pt x="16927" y="9470"/>
                  <a:pt x="17311" y="11758"/>
                  <a:pt x="17656" y="14046"/>
                </a:cubicBezTo>
                <a:cubicBezTo>
                  <a:pt x="17829" y="15189"/>
                  <a:pt x="18001" y="16333"/>
                  <a:pt x="18213" y="17478"/>
                </a:cubicBezTo>
                <a:cubicBezTo>
                  <a:pt x="18308" y="18039"/>
                  <a:pt x="18443" y="18621"/>
                  <a:pt x="18577" y="19183"/>
                </a:cubicBezTo>
                <a:cubicBezTo>
                  <a:pt x="18693" y="19645"/>
                  <a:pt x="18846" y="20147"/>
                  <a:pt x="19191" y="20467"/>
                </a:cubicBezTo>
                <a:cubicBezTo>
                  <a:pt x="19423" y="20678"/>
                  <a:pt x="19685" y="20768"/>
                  <a:pt x="19947" y="20768"/>
                </a:cubicBezTo>
                <a:cubicBezTo>
                  <a:pt x="20512" y="20768"/>
                  <a:pt x="21079" y="20347"/>
                  <a:pt x="21341" y="19786"/>
                </a:cubicBezTo>
                <a:cubicBezTo>
                  <a:pt x="21552" y="19244"/>
                  <a:pt x="21590" y="18661"/>
                  <a:pt x="21455" y="18079"/>
                </a:cubicBezTo>
                <a:cubicBezTo>
                  <a:pt x="21360" y="17438"/>
                  <a:pt x="21149" y="16815"/>
                  <a:pt x="20976" y="16172"/>
                </a:cubicBezTo>
                <a:lnTo>
                  <a:pt x="18903" y="8366"/>
                </a:lnTo>
                <a:cubicBezTo>
                  <a:pt x="18731" y="7744"/>
                  <a:pt x="18577" y="7122"/>
                  <a:pt x="18404" y="6460"/>
                </a:cubicBezTo>
                <a:cubicBezTo>
                  <a:pt x="18375" y="6397"/>
                  <a:pt x="18318" y="6368"/>
                  <a:pt x="18263" y="6368"/>
                </a:cubicBezTo>
                <a:cubicBezTo>
                  <a:pt x="18177" y="6368"/>
                  <a:pt x="18094" y="6439"/>
                  <a:pt x="18117" y="6560"/>
                </a:cubicBezTo>
                <a:cubicBezTo>
                  <a:pt x="18807" y="9128"/>
                  <a:pt x="19479" y="11698"/>
                  <a:pt x="20170" y="14266"/>
                </a:cubicBezTo>
                <a:lnTo>
                  <a:pt x="20669" y="16213"/>
                </a:lnTo>
                <a:cubicBezTo>
                  <a:pt x="20842" y="16835"/>
                  <a:pt x="21033" y="17458"/>
                  <a:pt x="21149" y="18079"/>
                </a:cubicBezTo>
                <a:cubicBezTo>
                  <a:pt x="21264" y="18641"/>
                  <a:pt x="21283" y="19284"/>
                  <a:pt x="20995" y="19786"/>
                </a:cubicBezTo>
                <a:cubicBezTo>
                  <a:pt x="20784" y="20167"/>
                  <a:pt x="20381" y="20427"/>
                  <a:pt x="19959" y="20467"/>
                </a:cubicBezTo>
                <a:cubicBezTo>
                  <a:pt x="19479" y="20467"/>
                  <a:pt x="19173" y="20026"/>
                  <a:pt x="19019" y="19605"/>
                </a:cubicBezTo>
                <a:cubicBezTo>
                  <a:pt x="18846" y="19083"/>
                  <a:pt x="18712" y="18561"/>
                  <a:pt x="18616" y="18039"/>
                </a:cubicBezTo>
                <a:cubicBezTo>
                  <a:pt x="18385" y="16916"/>
                  <a:pt x="18194" y="15771"/>
                  <a:pt x="18021" y="14648"/>
                </a:cubicBezTo>
                <a:cubicBezTo>
                  <a:pt x="17656" y="12400"/>
                  <a:pt x="17330" y="10132"/>
                  <a:pt x="16620" y="7965"/>
                </a:cubicBezTo>
                <a:cubicBezTo>
                  <a:pt x="16428" y="7443"/>
                  <a:pt x="16236" y="6921"/>
                  <a:pt x="16006" y="6419"/>
                </a:cubicBezTo>
                <a:cubicBezTo>
                  <a:pt x="15814" y="5918"/>
                  <a:pt x="15565" y="5456"/>
                  <a:pt x="15257" y="5035"/>
                </a:cubicBezTo>
                <a:cubicBezTo>
                  <a:pt x="15013" y="4707"/>
                  <a:pt x="14674" y="4445"/>
                  <a:pt x="14283" y="4445"/>
                </a:cubicBezTo>
                <a:cubicBezTo>
                  <a:pt x="14244" y="4445"/>
                  <a:pt x="14204" y="4447"/>
                  <a:pt x="14164" y="4454"/>
                </a:cubicBezTo>
                <a:cubicBezTo>
                  <a:pt x="13819" y="4533"/>
                  <a:pt x="13549" y="4794"/>
                  <a:pt x="13434" y="5135"/>
                </a:cubicBezTo>
                <a:cubicBezTo>
                  <a:pt x="13300" y="5537"/>
                  <a:pt x="13243" y="5938"/>
                  <a:pt x="13281" y="6359"/>
                </a:cubicBezTo>
                <a:cubicBezTo>
                  <a:pt x="13339" y="6921"/>
                  <a:pt x="13434" y="7503"/>
                  <a:pt x="13549" y="8066"/>
                </a:cubicBezTo>
                <a:cubicBezTo>
                  <a:pt x="13780" y="9309"/>
                  <a:pt x="14068" y="10553"/>
                  <a:pt x="14432" y="11778"/>
                </a:cubicBezTo>
                <a:cubicBezTo>
                  <a:pt x="14777" y="12962"/>
                  <a:pt x="15219" y="14126"/>
                  <a:pt x="15622" y="15290"/>
                </a:cubicBezTo>
                <a:cubicBezTo>
                  <a:pt x="16064" y="16434"/>
                  <a:pt x="16371" y="17617"/>
                  <a:pt x="16524" y="18842"/>
                </a:cubicBezTo>
                <a:cubicBezTo>
                  <a:pt x="16600" y="19403"/>
                  <a:pt x="16581" y="19986"/>
                  <a:pt x="16486" y="20548"/>
                </a:cubicBezTo>
                <a:cubicBezTo>
                  <a:pt x="16467" y="20768"/>
                  <a:pt x="16332" y="20949"/>
                  <a:pt x="16159" y="21050"/>
                </a:cubicBezTo>
                <a:cubicBezTo>
                  <a:pt x="16129" y="21055"/>
                  <a:pt x="16097" y="21058"/>
                  <a:pt x="16067" y="21058"/>
                </a:cubicBezTo>
                <a:cubicBezTo>
                  <a:pt x="15893" y="21058"/>
                  <a:pt x="15739" y="20963"/>
                  <a:pt x="15641" y="20808"/>
                </a:cubicBezTo>
                <a:cubicBezTo>
                  <a:pt x="15507" y="20608"/>
                  <a:pt x="15392" y="20387"/>
                  <a:pt x="15315" y="20147"/>
                </a:cubicBezTo>
                <a:cubicBezTo>
                  <a:pt x="15199" y="19845"/>
                  <a:pt x="15085" y="19564"/>
                  <a:pt x="14989" y="19264"/>
                </a:cubicBezTo>
                <a:cubicBezTo>
                  <a:pt x="14777" y="18661"/>
                  <a:pt x="14586" y="18059"/>
                  <a:pt x="14413" y="17458"/>
                </a:cubicBezTo>
                <a:cubicBezTo>
                  <a:pt x="14049" y="16253"/>
                  <a:pt x="13723" y="15009"/>
                  <a:pt x="13453" y="13765"/>
                </a:cubicBezTo>
                <a:cubicBezTo>
                  <a:pt x="13224" y="12721"/>
                  <a:pt x="13070" y="11678"/>
                  <a:pt x="12840" y="10634"/>
                </a:cubicBezTo>
                <a:cubicBezTo>
                  <a:pt x="12475" y="8868"/>
                  <a:pt x="11957" y="6961"/>
                  <a:pt x="10710" y="5617"/>
                </a:cubicBezTo>
                <a:cubicBezTo>
                  <a:pt x="10422" y="5316"/>
                  <a:pt x="10096" y="5035"/>
                  <a:pt x="9731" y="4815"/>
                </a:cubicBezTo>
                <a:cubicBezTo>
                  <a:pt x="9711" y="4800"/>
                  <a:pt x="9688" y="4793"/>
                  <a:pt x="9665" y="4793"/>
                </a:cubicBezTo>
                <a:cubicBezTo>
                  <a:pt x="9624" y="4793"/>
                  <a:pt x="9583" y="4816"/>
                  <a:pt x="9558" y="4855"/>
                </a:cubicBezTo>
                <a:cubicBezTo>
                  <a:pt x="9078" y="5778"/>
                  <a:pt x="9117" y="6861"/>
                  <a:pt x="9271" y="7885"/>
                </a:cubicBezTo>
                <a:cubicBezTo>
                  <a:pt x="9443" y="9009"/>
                  <a:pt x="9712" y="10132"/>
                  <a:pt x="9980" y="11256"/>
                </a:cubicBezTo>
                <a:cubicBezTo>
                  <a:pt x="10556" y="13584"/>
                  <a:pt x="11227" y="15872"/>
                  <a:pt x="12015" y="18139"/>
                </a:cubicBezTo>
                <a:cubicBezTo>
                  <a:pt x="12322" y="19062"/>
                  <a:pt x="12763" y="20306"/>
                  <a:pt x="11919" y="21090"/>
                </a:cubicBezTo>
                <a:cubicBezTo>
                  <a:pt x="11745" y="21259"/>
                  <a:pt x="11516" y="21348"/>
                  <a:pt x="11285" y="21348"/>
                </a:cubicBezTo>
                <a:cubicBezTo>
                  <a:pt x="11133" y="21348"/>
                  <a:pt x="10981" y="21310"/>
                  <a:pt x="10844" y="21231"/>
                </a:cubicBezTo>
                <a:cubicBezTo>
                  <a:pt x="10518" y="20989"/>
                  <a:pt x="10287" y="20668"/>
                  <a:pt x="10134" y="20306"/>
                </a:cubicBezTo>
                <a:cubicBezTo>
                  <a:pt x="9942" y="19885"/>
                  <a:pt x="9808" y="19444"/>
                  <a:pt x="9693" y="19002"/>
                </a:cubicBezTo>
                <a:lnTo>
                  <a:pt x="9213" y="17196"/>
                </a:lnTo>
                <a:lnTo>
                  <a:pt x="8215" y="13584"/>
                </a:lnTo>
                <a:cubicBezTo>
                  <a:pt x="7908" y="12420"/>
                  <a:pt x="7601" y="11236"/>
                  <a:pt x="7255" y="10072"/>
                </a:cubicBezTo>
                <a:cubicBezTo>
                  <a:pt x="7025" y="9249"/>
                  <a:pt x="6737" y="8366"/>
                  <a:pt x="6123" y="7784"/>
                </a:cubicBezTo>
                <a:cubicBezTo>
                  <a:pt x="5970" y="7644"/>
                  <a:pt x="5797" y="7524"/>
                  <a:pt x="5605" y="7423"/>
                </a:cubicBezTo>
                <a:cubicBezTo>
                  <a:pt x="5592" y="7419"/>
                  <a:pt x="5577" y="7416"/>
                  <a:pt x="5563" y="7416"/>
                </a:cubicBezTo>
                <a:cubicBezTo>
                  <a:pt x="5514" y="7416"/>
                  <a:pt x="5466" y="7442"/>
                  <a:pt x="5451" y="7503"/>
                </a:cubicBezTo>
                <a:cubicBezTo>
                  <a:pt x="5106" y="9571"/>
                  <a:pt x="5721" y="11577"/>
                  <a:pt x="6372" y="13524"/>
                </a:cubicBezTo>
                <a:cubicBezTo>
                  <a:pt x="6699" y="14527"/>
                  <a:pt x="7064" y="15531"/>
                  <a:pt x="7332" y="16555"/>
                </a:cubicBezTo>
                <a:cubicBezTo>
                  <a:pt x="7467" y="17036"/>
                  <a:pt x="7563" y="17537"/>
                  <a:pt x="7620" y="18059"/>
                </a:cubicBezTo>
                <a:cubicBezTo>
                  <a:pt x="7639" y="18480"/>
                  <a:pt x="7563" y="19022"/>
                  <a:pt x="7141" y="19183"/>
                </a:cubicBezTo>
                <a:cubicBezTo>
                  <a:pt x="7070" y="19211"/>
                  <a:pt x="6999" y="19222"/>
                  <a:pt x="6929" y="19222"/>
                </a:cubicBezTo>
                <a:cubicBezTo>
                  <a:pt x="6639" y="19222"/>
                  <a:pt x="6362" y="19012"/>
                  <a:pt x="6162" y="18802"/>
                </a:cubicBezTo>
                <a:cubicBezTo>
                  <a:pt x="5835" y="18460"/>
                  <a:pt x="5605" y="18059"/>
                  <a:pt x="5432" y="17617"/>
                </a:cubicBezTo>
                <a:cubicBezTo>
                  <a:pt x="5010" y="16535"/>
                  <a:pt x="4607" y="15450"/>
                  <a:pt x="4223" y="14366"/>
                </a:cubicBezTo>
                <a:cubicBezTo>
                  <a:pt x="3437" y="12179"/>
                  <a:pt x="2726" y="9952"/>
                  <a:pt x="2074" y="7705"/>
                </a:cubicBezTo>
                <a:cubicBezTo>
                  <a:pt x="1421" y="5456"/>
                  <a:pt x="846" y="3189"/>
                  <a:pt x="328" y="901"/>
                </a:cubicBezTo>
                <a:cubicBezTo>
                  <a:pt x="270" y="620"/>
                  <a:pt x="213" y="339"/>
                  <a:pt x="155" y="58"/>
                </a:cubicBezTo>
                <a:cubicBezTo>
                  <a:pt x="148" y="18"/>
                  <a:pt x="118" y="0"/>
                  <a:pt x="86" y="0"/>
                </a:cubicBezTo>
                <a:close/>
              </a:path>
            </a:pathLst>
          </a:custGeom>
          <a:solidFill>
            <a:srgbClr val="1C5F6F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736645" y="373025"/>
            <a:ext cx="7672501" cy="5778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natelifewisconsin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onatelifewisconsin.org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atelifewisconsin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donatelifewisconsin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4bS7YZjqhY&amp;ab_channel=HRSAtub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d04tuEUug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natelifewisconsin.org/resources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donatelifewisconsin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nos.org/" TargetMode="External"/><Relationship Id="rId5" Type="http://schemas.openxmlformats.org/officeDocument/2006/relationships/hyperlink" Target="https://donatelife.net/faqs/" TargetMode="External"/><Relationship Id="rId4" Type="http://schemas.openxmlformats.org/officeDocument/2006/relationships/hyperlink" Target="https://www.dhs.wisconsin.gov/donatelife/faq.htm" TargetMode="External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nr.wisconsin.gov/GoWild/resident.html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health.wisconsin.gov/donorRegistry/public/donate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natelifewisconsin.org/" TargetMode="Externa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98;p14"/>
          <p:cNvSpPr txBox="1">
            <a:spLocks noGrp="1"/>
          </p:cNvSpPr>
          <p:nvPr>
            <p:ph type="title"/>
          </p:nvPr>
        </p:nvSpPr>
        <p:spPr>
          <a:xfrm>
            <a:off x="1426499" y="410375"/>
            <a:ext cx="6291002" cy="2052599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The Power of </a:t>
            </a:r>
          </a:p>
        </p:txBody>
      </p:sp>
      <p:sp>
        <p:nvSpPr>
          <p:cNvPr id="160" name="Google Shape;99;p14"/>
          <p:cNvSpPr txBox="1">
            <a:spLocks noGrp="1"/>
          </p:cNvSpPr>
          <p:nvPr>
            <p:ph type="body" sz="quarter" idx="1"/>
          </p:nvPr>
        </p:nvSpPr>
        <p:spPr>
          <a:xfrm>
            <a:off x="983974" y="2430299"/>
            <a:ext cx="7704002" cy="52800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 defTabSz="365760">
              <a:lnSpc>
                <a:spcPct val="80000"/>
              </a:lnSpc>
              <a:buSzTx/>
              <a:buNone/>
              <a:defRPr sz="2400"/>
            </a:pPr>
            <a:r>
              <a:t>Organ, Tissue and Eye Donation Education</a:t>
            </a:r>
            <a:endParaRPr sz="4800"/>
          </a:p>
          <a:p>
            <a:pPr marL="0" indent="0" algn="ctr" defTabSz="365760">
              <a:lnSpc>
                <a:spcPct val="80000"/>
              </a:lnSpc>
              <a:spcBef>
                <a:spcPts val="600"/>
              </a:spcBef>
              <a:buSzTx/>
              <a:buNone/>
            </a:pPr>
            <a:r>
              <a:t>Wisconsin Driver’s Education</a:t>
            </a:r>
          </a:p>
        </p:txBody>
      </p:sp>
      <p:pic>
        <p:nvPicPr>
          <p:cNvPr id="161" name="Google Shape;100;p14" descr="Google Shape;100;p14"/>
          <p:cNvPicPr>
            <a:picLocks noChangeAspect="1"/>
          </p:cNvPicPr>
          <p:nvPr/>
        </p:nvPicPr>
        <p:blipFill>
          <a:blip r:embed="rId2"/>
          <a:srcRect t="13654" b="19050"/>
          <a:stretch>
            <a:fillRect/>
          </a:stretch>
        </p:blipFill>
        <p:spPr>
          <a:xfrm>
            <a:off x="3641129" y="3097775"/>
            <a:ext cx="1861576" cy="125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oogle Shape;101;p14" descr="Google Shape;101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425" y="1397074"/>
            <a:ext cx="1622751" cy="85192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Google Shape;102;p14"/>
          <p:cNvSpPr txBox="1"/>
          <p:nvPr/>
        </p:nvSpPr>
        <p:spPr>
          <a:xfrm>
            <a:off x="2435549" y="4330465"/>
            <a:ext cx="4907647" cy="53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07916"/>
              </a:lnSpc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/>
              </a:defRPr>
            </a:lvl1pPr>
          </a:lstStyle>
          <a:p>
            <a:pPr>
              <a:defRPr>
                <a:uFillTx/>
              </a:defRPr>
            </a:pPr>
            <a:r>
              <a:rPr lang="en-US" dirty="0">
                <a:uFill>
                  <a:solidFill>
                    <a:schemeClr val="accent5"/>
                  </a:solidFill>
                </a:uFill>
                <a:hlinkClick r:id="rId4"/>
              </a:rPr>
              <a:t>https://donatelifewisconsin.org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83;p23"/>
          <p:cNvSpPr txBox="1">
            <a:spLocks noGrp="1"/>
          </p:cNvSpPr>
          <p:nvPr>
            <p:ph type="body" sz="half" idx="1"/>
          </p:nvPr>
        </p:nvSpPr>
        <p:spPr>
          <a:xfrm>
            <a:off x="503749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t>C. 8</a:t>
            </a:r>
          </a:p>
          <a:p>
            <a:pPr marL="0" indent="0" algn="ctr">
              <a:spcBef>
                <a:spcPts val="1600"/>
              </a:spcBef>
              <a:buSzTx/>
              <a:buNone/>
            </a:pPr>
            <a:endParaRPr sz="2600">
              <a:solidFill>
                <a:srgbClr val="1B1B1B"/>
              </a:solidFill>
            </a:endParaRPr>
          </a:p>
          <a:p>
            <a:pPr marL="0" indent="0" algn="ctr">
              <a:spcBef>
                <a:spcPts val="1600"/>
              </a:spcBef>
              <a:buSzTx/>
              <a:buNone/>
              <a:defRPr sz="2600">
                <a:solidFill>
                  <a:srgbClr val="1B1B1B"/>
                </a:solidFill>
              </a:defRPr>
            </a:pPr>
            <a:r>
              <a:t>One organ donor can save the lives of up to 8 people.</a:t>
            </a:r>
          </a:p>
        </p:txBody>
      </p:sp>
      <p:sp>
        <p:nvSpPr>
          <p:cNvPr id="265" name="Google Shape;184;p23"/>
          <p:cNvSpPr txBox="1">
            <a:spLocks noGrp="1"/>
          </p:cNvSpPr>
          <p:nvPr>
            <p:ph type="title"/>
          </p:nvPr>
        </p:nvSpPr>
        <p:spPr>
          <a:xfrm>
            <a:off x="866724" y="550124"/>
            <a:ext cx="8160602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#3</a:t>
            </a:r>
          </a:p>
        </p:txBody>
      </p:sp>
      <p:grpSp>
        <p:nvGrpSpPr>
          <p:cNvPr id="268" name="Google Shape;185;p23"/>
          <p:cNvGrpSpPr/>
          <p:nvPr/>
        </p:nvGrpSpPr>
        <p:grpSpPr>
          <a:xfrm>
            <a:off x="5154650" y="847150"/>
            <a:ext cx="2789701" cy="572701"/>
            <a:chOff x="0" y="0"/>
            <a:chExt cx="2789700" cy="572700"/>
          </a:xfrm>
        </p:grpSpPr>
        <p:sp>
          <p:nvSpPr>
            <p:cNvPr id="266" name="Rectangle"/>
            <p:cNvSpPr/>
            <p:nvPr/>
          </p:nvSpPr>
          <p:spPr>
            <a:xfrm>
              <a:off x="-1" y="-1"/>
              <a:ext cx="27897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67" name="A. 2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2</a:t>
              </a:r>
            </a:p>
          </p:txBody>
        </p:sp>
      </p:grpSp>
      <p:grpSp>
        <p:nvGrpSpPr>
          <p:cNvPr id="271" name="Google Shape;186;p23"/>
          <p:cNvGrpSpPr/>
          <p:nvPr/>
        </p:nvGrpSpPr>
        <p:grpSpPr>
          <a:xfrm>
            <a:off x="5154650" y="1615024"/>
            <a:ext cx="2789701" cy="572701"/>
            <a:chOff x="0" y="0"/>
            <a:chExt cx="2789700" cy="572700"/>
          </a:xfrm>
        </p:grpSpPr>
        <p:sp>
          <p:nvSpPr>
            <p:cNvPr id="269" name="Rectangle"/>
            <p:cNvSpPr/>
            <p:nvPr/>
          </p:nvSpPr>
          <p:spPr>
            <a:xfrm>
              <a:off x="-1" y="-1"/>
              <a:ext cx="27897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70" name="B. 4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B. 4</a:t>
              </a:r>
            </a:p>
          </p:txBody>
        </p:sp>
      </p:grpSp>
      <p:grpSp>
        <p:nvGrpSpPr>
          <p:cNvPr id="274" name="Google Shape;187;p23"/>
          <p:cNvGrpSpPr/>
          <p:nvPr/>
        </p:nvGrpSpPr>
        <p:grpSpPr>
          <a:xfrm>
            <a:off x="5165149" y="2381424"/>
            <a:ext cx="2789701" cy="564301"/>
            <a:chOff x="0" y="0"/>
            <a:chExt cx="2789700" cy="564300"/>
          </a:xfrm>
        </p:grpSpPr>
        <p:sp>
          <p:nvSpPr>
            <p:cNvPr id="272" name="Rectangle"/>
            <p:cNvSpPr/>
            <p:nvPr/>
          </p:nvSpPr>
          <p:spPr>
            <a:xfrm>
              <a:off x="-1" y="-1"/>
              <a:ext cx="2789702" cy="5643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73" name="C. 8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8</a:t>
              </a:r>
            </a:p>
          </p:txBody>
        </p:sp>
      </p:grpSp>
      <p:grpSp>
        <p:nvGrpSpPr>
          <p:cNvPr id="277" name="Google Shape;188;p23"/>
          <p:cNvGrpSpPr/>
          <p:nvPr/>
        </p:nvGrpSpPr>
        <p:grpSpPr>
          <a:xfrm>
            <a:off x="5165152" y="3192925"/>
            <a:ext cx="2789701" cy="572701"/>
            <a:chOff x="0" y="0"/>
            <a:chExt cx="2789700" cy="572700"/>
          </a:xfrm>
        </p:grpSpPr>
        <p:sp>
          <p:nvSpPr>
            <p:cNvPr id="275" name="Rectangle"/>
            <p:cNvSpPr/>
            <p:nvPr/>
          </p:nvSpPr>
          <p:spPr>
            <a:xfrm>
              <a:off x="-1" y="-1"/>
              <a:ext cx="27897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76" name="D. 12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D. 12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193;p24"/>
          <p:cNvSpPr txBox="1">
            <a:spLocks noGrp="1"/>
          </p:cNvSpPr>
          <p:nvPr>
            <p:ph type="body" sz="half" idx="1"/>
          </p:nvPr>
        </p:nvSpPr>
        <p:spPr>
          <a:xfrm>
            <a:off x="503774" y="1330574"/>
            <a:ext cx="3280502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What organs and/or tissues can I donate? Choose all that apply.</a:t>
            </a:r>
          </a:p>
        </p:txBody>
      </p:sp>
      <p:sp>
        <p:nvSpPr>
          <p:cNvPr id="282" name="Google Shape;194;p24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#4</a:t>
            </a:r>
          </a:p>
        </p:txBody>
      </p:sp>
      <p:grpSp>
        <p:nvGrpSpPr>
          <p:cNvPr id="285" name="Google Shape;195;p24"/>
          <p:cNvGrpSpPr/>
          <p:nvPr/>
        </p:nvGrpSpPr>
        <p:grpSpPr>
          <a:xfrm>
            <a:off x="5166174" y="873374"/>
            <a:ext cx="3060901" cy="572701"/>
            <a:chOff x="0" y="0"/>
            <a:chExt cx="3060899" cy="572700"/>
          </a:xfrm>
        </p:grpSpPr>
        <p:sp>
          <p:nvSpPr>
            <p:cNvPr id="28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84" name="A. Skin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A. Skin</a:t>
              </a:r>
            </a:p>
          </p:txBody>
        </p:sp>
      </p:grpSp>
      <p:grpSp>
        <p:nvGrpSpPr>
          <p:cNvPr id="288" name="Google Shape;196;p24"/>
          <p:cNvGrpSpPr/>
          <p:nvPr/>
        </p:nvGrpSpPr>
        <p:grpSpPr>
          <a:xfrm>
            <a:off x="5166174" y="1599600"/>
            <a:ext cx="3060901" cy="572701"/>
            <a:chOff x="0" y="0"/>
            <a:chExt cx="3060899" cy="572700"/>
          </a:xfrm>
        </p:grpSpPr>
        <p:sp>
          <p:nvSpPr>
            <p:cNvPr id="286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87" name="B. Cornea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Cornea</a:t>
              </a:r>
            </a:p>
          </p:txBody>
        </p:sp>
      </p:grpSp>
      <p:grpSp>
        <p:nvGrpSpPr>
          <p:cNvPr id="291" name="Google Shape;197;p24"/>
          <p:cNvGrpSpPr/>
          <p:nvPr/>
        </p:nvGrpSpPr>
        <p:grpSpPr>
          <a:xfrm>
            <a:off x="5166174" y="2325825"/>
            <a:ext cx="3060901" cy="572701"/>
            <a:chOff x="0" y="0"/>
            <a:chExt cx="3060899" cy="572700"/>
          </a:xfrm>
        </p:grpSpPr>
        <p:sp>
          <p:nvSpPr>
            <p:cNvPr id="289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90" name="C. Kidney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C. Kidney </a:t>
              </a:r>
            </a:p>
          </p:txBody>
        </p:sp>
      </p:grpSp>
      <p:grpSp>
        <p:nvGrpSpPr>
          <p:cNvPr id="294" name="Google Shape;198;p24"/>
          <p:cNvGrpSpPr/>
          <p:nvPr/>
        </p:nvGrpSpPr>
        <p:grpSpPr>
          <a:xfrm>
            <a:off x="5166174" y="3097049"/>
            <a:ext cx="3060901" cy="572701"/>
            <a:chOff x="0" y="0"/>
            <a:chExt cx="3060899" cy="572700"/>
          </a:xfrm>
        </p:grpSpPr>
        <p:sp>
          <p:nvSpPr>
            <p:cNvPr id="292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93" name="D. Liver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D. Liver</a:t>
              </a:r>
            </a:p>
          </p:txBody>
        </p:sp>
      </p:grpSp>
      <p:pic>
        <p:nvPicPr>
          <p:cNvPr id="295" name="Google Shape;199;p24" descr="Google Shape;199;p24"/>
          <p:cNvPicPr>
            <a:picLocks noChangeAspect="1"/>
          </p:cNvPicPr>
          <p:nvPr/>
        </p:nvPicPr>
        <p:blipFill>
          <a:blip r:embed="rId2"/>
          <a:srcRect t="18447"/>
          <a:stretch>
            <a:fillRect/>
          </a:stretch>
        </p:blipFill>
        <p:spPr>
          <a:xfrm>
            <a:off x="1303349" y="3325100"/>
            <a:ext cx="1861976" cy="15184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8" name="Google Shape;128;p17"/>
          <p:cNvGrpSpPr/>
          <p:nvPr/>
        </p:nvGrpSpPr>
        <p:grpSpPr>
          <a:xfrm>
            <a:off x="5262300" y="3868274"/>
            <a:ext cx="3306301" cy="1063501"/>
            <a:chOff x="0" y="0"/>
            <a:chExt cx="3306300" cy="1063500"/>
          </a:xfrm>
        </p:grpSpPr>
        <p:sp>
          <p:nvSpPr>
            <p:cNvPr id="296" name="Google Shape;129;p17"/>
            <p:cNvSpPr/>
            <p:nvPr/>
          </p:nvSpPr>
          <p:spPr>
            <a:xfrm>
              <a:off x="0" y="0"/>
              <a:ext cx="3306301" cy="10635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9DAF8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7" name="Google Shape;130;p17"/>
            <p:cNvSpPr txBox="1"/>
            <p:nvPr/>
          </p:nvSpPr>
          <p:spPr>
            <a:xfrm>
              <a:off x="83825" y="291374"/>
              <a:ext cx="2699401" cy="442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5"/>
                  </a:solidFill>
                </a:defRPr>
              </a:lvl1pPr>
            </a:lstStyle>
            <a:p>
              <a:r>
                <a:t>NEXT SLIDE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204;p25"/>
          <p:cNvSpPr txBox="1">
            <a:spLocks noGrp="1"/>
          </p:cNvSpPr>
          <p:nvPr>
            <p:ph type="body" sz="half" idx="1"/>
          </p:nvPr>
        </p:nvSpPr>
        <p:spPr>
          <a:xfrm>
            <a:off x="813724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Tx/>
              <a:buNone/>
              <a:defRPr sz="2300" b="1">
                <a:solidFill>
                  <a:srgbClr val="000000"/>
                </a:solidFill>
              </a:defRPr>
            </a:pPr>
            <a:r>
              <a:t>A, B, C, and D</a:t>
            </a:r>
            <a:endParaRPr sz="7300"/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SzTx/>
              <a:buNone/>
              <a:defRPr sz="1900">
                <a:solidFill>
                  <a:srgbClr val="1B1B1B"/>
                </a:solidFill>
              </a:defRPr>
            </a:pPr>
            <a:r>
              <a:t>We have 8 organs: heart, liver, 2 lungs, 2 kidneys, pancreas and small intestine.</a:t>
            </a:r>
            <a:endParaRPr sz="6000"/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SzTx/>
              <a:buNone/>
              <a:defRPr sz="1900">
                <a:solidFill>
                  <a:srgbClr val="1B1B1B"/>
                </a:solidFill>
              </a:defRPr>
            </a:pPr>
            <a:r>
              <a:t>One person can heal the lives of up to 75 people through tissue donation.</a:t>
            </a:r>
            <a:r>
              <a:rPr sz="800"/>
              <a:t>  </a:t>
            </a:r>
          </a:p>
        </p:txBody>
      </p:sp>
      <p:sp>
        <p:nvSpPr>
          <p:cNvPr id="301" name="Google Shape;205;p25"/>
          <p:cNvSpPr txBox="1">
            <a:spLocks noGrp="1"/>
          </p:cNvSpPr>
          <p:nvPr>
            <p:ph type="title"/>
          </p:nvPr>
        </p:nvSpPr>
        <p:spPr>
          <a:xfrm>
            <a:off x="1077124" y="542474"/>
            <a:ext cx="8160602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#4</a:t>
            </a:r>
          </a:p>
        </p:txBody>
      </p:sp>
      <p:grpSp>
        <p:nvGrpSpPr>
          <p:cNvPr id="304" name="Google Shape;206;p25"/>
          <p:cNvGrpSpPr/>
          <p:nvPr/>
        </p:nvGrpSpPr>
        <p:grpSpPr>
          <a:xfrm>
            <a:off x="5166174" y="793849"/>
            <a:ext cx="3060901" cy="572702"/>
            <a:chOff x="0" y="0"/>
            <a:chExt cx="3060899" cy="572700"/>
          </a:xfrm>
        </p:grpSpPr>
        <p:sp>
          <p:nvSpPr>
            <p:cNvPr id="302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03" name="A. Skin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Skin        </a:t>
              </a:r>
            </a:p>
          </p:txBody>
        </p:sp>
      </p:grpSp>
      <p:grpSp>
        <p:nvGrpSpPr>
          <p:cNvPr id="307" name="Google Shape;207;p25"/>
          <p:cNvGrpSpPr/>
          <p:nvPr/>
        </p:nvGrpSpPr>
        <p:grpSpPr>
          <a:xfrm>
            <a:off x="5183425" y="1548725"/>
            <a:ext cx="3060901" cy="572701"/>
            <a:chOff x="0" y="0"/>
            <a:chExt cx="3060899" cy="572700"/>
          </a:xfrm>
        </p:grpSpPr>
        <p:sp>
          <p:nvSpPr>
            <p:cNvPr id="305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06" name="B. Cornea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Cornea</a:t>
              </a:r>
            </a:p>
          </p:txBody>
        </p:sp>
      </p:grpSp>
      <p:grpSp>
        <p:nvGrpSpPr>
          <p:cNvPr id="310" name="Google Shape;208;p25"/>
          <p:cNvGrpSpPr/>
          <p:nvPr/>
        </p:nvGrpSpPr>
        <p:grpSpPr>
          <a:xfrm>
            <a:off x="5183425" y="2311237"/>
            <a:ext cx="3060901" cy="572702"/>
            <a:chOff x="0" y="0"/>
            <a:chExt cx="3060899" cy="572700"/>
          </a:xfrm>
        </p:grpSpPr>
        <p:sp>
          <p:nvSpPr>
            <p:cNvPr id="308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09" name="C. Kidney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Kidney </a:t>
              </a:r>
            </a:p>
          </p:txBody>
        </p:sp>
      </p:grpSp>
      <p:grpSp>
        <p:nvGrpSpPr>
          <p:cNvPr id="313" name="Google Shape;209;p25"/>
          <p:cNvGrpSpPr/>
          <p:nvPr/>
        </p:nvGrpSpPr>
        <p:grpSpPr>
          <a:xfrm>
            <a:off x="5206450" y="3054574"/>
            <a:ext cx="3060901" cy="572701"/>
            <a:chOff x="0" y="0"/>
            <a:chExt cx="3060899" cy="572700"/>
          </a:xfrm>
        </p:grpSpPr>
        <p:sp>
          <p:nvSpPr>
            <p:cNvPr id="311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12" name="D. Liver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D. Liver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214;p26"/>
          <p:cNvSpPr txBox="1">
            <a:spLocks noGrp="1"/>
          </p:cNvSpPr>
          <p:nvPr>
            <p:ph type="body" sz="half" idx="1"/>
          </p:nvPr>
        </p:nvSpPr>
        <p:spPr>
          <a:xfrm>
            <a:off x="800824" y="1330574"/>
            <a:ext cx="3280502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What can I donate as a LIVING donor? Choose all that apply.</a:t>
            </a:r>
          </a:p>
        </p:txBody>
      </p:sp>
      <p:sp>
        <p:nvSpPr>
          <p:cNvPr id="318" name="Google Shape;215;p26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#5</a:t>
            </a:r>
          </a:p>
        </p:txBody>
      </p:sp>
      <p:grpSp>
        <p:nvGrpSpPr>
          <p:cNvPr id="321" name="Google Shape;216;p26"/>
          <p:cNvGrpSpPr/>
          <p:nvPr/>
        </p:nvGrpSpPr>
        <p:grpSpPr>
          <a:xfrm>
            <a:off x="5166174" y="1254374"/>
            <a:ext cx="3562801" cy="572701"/>
            <a:chOff x="0" y="0"/>
            <a:chExt cx="3562799" cy="572700"/>
          </a:xfrm>
        </p:grpSpPr>
        <p:sp>
          <p:nvSpPr>
            <p:cNvPr id="319" name="Rectangle"/>
            <p:cNvSpPr/>
            <p:nvPr/>
          </p:nvSpPr>
          <p:spPr>
            <a:xfrm>
              <a:off x="0" y="-1"/>
              <a:ext cx="3562800" cy="5727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20" name="A. Kidney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A. Kidney</a:t>
              </a:r>
            </a:p>
          </p:txBody>
        </p:sp>
      </p:grpSp>
      <p:grpSp>
        <p:nvGrpSpPr>
          <p:cNvPr id="324" name="Google Shape;217;p26"/>
          <p:cNvGrpSpPr/>
          <p:nvPr/>
        </p:nvGrpSpPr>
        <p:grpSpPr>
          <a:xfrm>
            <a:off x="5166174" y="2056800"/>
            <a:ext cx="3562801" cy="572701"/>
            <a:chOff x="0" y="0"/>
            <a:chExt cx="3562799" cy="572700"/>
          </a:xfrm>
        </p:grpSpPr>
        <p:sp>
          <p:nvSpPr>
            <p:cNvPr id="322" name="Rectangle"/>
            <p:cNvSpPr/>
            <p:nvPr/>
          </p:nvSpPr>
          <p:spPr>
            <a:xfrm>
              <a:off x="0" y="-1"/>
              <a:ext cx="3562800" cy="5727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23" name="B. Partial liver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Partial liver</a:t>
              </a:r>
            </a:p>
          </p:txBody>
        </p:sp>
      </p:grpSp>
      <p:grpSp>
        <p:nvGrpSpPr>
          <p:cNvPr id="327" name="Google Shape;218;p26"/>
          <p:cNvGrpSpPr/>
          <p:nvPr/>
        </p:nvGrpSpPr>
        <p:grpSpPr>
          <a:xfrm>
            <a:off x="5166174" y="2859225"/>
            <a:ext cx="3562801" cy="572701"/>
            <a:chOff x="0" y="0"/>
            <a:chExt cx="3562799" cy="572700"/>
          </a:xfrm>
        </p:grpSpPr>
        <p:sp>
          <p:nvSpPr>
            <p:cNvPr id="325" name="Rectangle"/>
            <p:cNvSpPr/>
            <p:nvPr/>
          </p:nvSpPr>
          <p:spPr>
            <a:xfrm>
              <a:off x="0" y="-1"/>
              <a:ext cx="3562800" cy="5727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26" name="C. Blood &amp; bone marrow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C. Blood &amp; bone marrow</a:t>
              </a:r>
            </a:p>
          </p:txBody>
        </p:sp>
      </p:grpSp>
      <p:pic>
        <p:nvPicPr>
          <p:cNvPr id="328" name="Google Shape;219;p26" descr="Google Shape;219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62" y="3240225"/>
            <a:ext cx="1861976" cy="18619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1" name="Google Shape;128;p17"/>
          <p:cNvGrpSpPr/>
          <p:nvPr/>
        </p:nvGrpSpPr>
        <p:grpSpPr>
          <a:xfrm>
            <a:off x="5217868" y="3871119"/>
            <a:ext cx="3306301" cy="1063501"/>
            <a:chOff x="0" y="0"/>
            <a:chExt cx="3306300" cy="1063500"/>
          </a:xfrm>
        </p:grpSpPr>
        <p:sp>
          <p:nvSpPr>
            <p:cNvPr id="329" name="Google Shape;129;p17"/>
            <p:cNvSpPr/>
            <p:nvPr/>
          </p:nvSpPr>
          <p:spPr>
            <a:xfrm>
              <a:off x="0" y="0"/>
              <a:ext cx="3306301" cy="10635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9DAF8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30" name="Google Shape;130;p17"/>
            <p:cNvSpPr txBox="1"/>
            <p:nvPr/>
          </p:nvSpPr>
          <p:spPr>
            <a:xfrm>
              <a:off x="83825" y="291374"/>
              <a:ext cx="2699401" cy="442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5"/>
                  </a:solidFill>
                </a:defRPr>
              </a:lvl1pPr>
            </a:lstStyle>
            <a:p>
              <a:r>
                <a:t>NEXT SLIDE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224;p27"/>
          <p:cNvSpPr txBox="1">
            <a:spLocks noGrp="1"/>
          </p:cNvSpPr>
          <p:nvPr>
            <p:ph type="body" sz="half" idx="1"/>
          </p:nvPr>
        </p:nvSpPr>
        <p:spPr>
          <a:xfrm>
            <a:off x="865399" y="1423450"/>
            <a:ext cx="3280502" cy="35130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>
                <a:solidFill>
                  <a:schemeClr val="accent2">
                    <a:lumOff val="21764"/>
                  </a:schemeClr>
                </a:solidFill>
              </a:defRPr>
            </a:pPr>
            <a:r>
              <a:t>Living donors can give</a:t>
            </a:r>
          </a:p>
          <a:p>
            <a:pPr marL="0" indent="0" algn="ctr">
              <a:spcBef>
                <a:spcPts val="1600"/>
              </a:spcBef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t>A, B, and C</a:t>
            </a:r>
          </a:p>
        </p:txBody>
      </p:sp>
      <p:sp>
        <p:nvSpPr>
          <p:cNvPr id="334" name="Google Shape;225;p27"/>
          <p:cNvSpPr txBox="1">
            <a:spLocks noGrp="1"/>
          </p:cNvSpPr>
          <p:nvPr>
            <p:ph type="title"/>
          </p:nvPr>
        </p:nvSpPr>
        <p:spPr>
          <a:xfrm>
            <a:off x="983399" y="553950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#5</a:t>
            </a:r>
          </a:p>
        </p:txBody>
      </p:sp>
      <p:grpSp>
        <p:nvGrpSpPr>
          <p:cNvPr id="337" name="Google Shape;226;p27"/>
          <p:cNvGrpSpPr/>
          <p:nvPr/>
        </p:nvGrpSpPr>
        <p:grpSpPr>
          <a:xfrm>
            <a:off x="5188599" y="1042575"/>
            <a:ext cx="3594601" cy="572701"/>
            <a:chOff x="0" y="0"/>
            <a:chExt cx="3594599" cy="572700"/>
          </a:xfrm>
        </p:grpSpPr>
        <p:sp>
          <p:nvSpPr>
            <p:cNvPr id="335" name="Rectangle"/>
            <p:cNvSpPr/>
            <p:nvPr/>
          </p:nvSpPr>
          <p:spPr>
            <a:xfrm>
              <a:off x="0" y="-1"/>
              <a:ext cx="35946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36" name="A. Kidney"/>
            <p:cNvSpPr txBox="1"/>
            <p:nvPr/>
          </p:nvSpPr>
          <p:spPr>
            <a:xfrm>
              <a:off x="0" y="-1"/>
              <a:ext cx="35946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Kidney</a:t>
              </a:r>
            </a:p>
          </p:txBody>
        </p:sp>
      </p:grpSp>
      <p:grpSp>
        <p:nvGrpSpPr>
          <p:cNvPr id="340" name="Google Shape;227;p27"/>
          <p:cNvGrpSpPr/>
          <p:nvPr/>
        </p:nvGrpSpPr>
        <p:grpSpPr>
          <a:xfrm>
            <a:off x="5171692" y="1987476"/>
            <a:ext cx="3594601" cy="572701"/>
            <a:chOff x="0" y="0"/>
            <a:chExt cx="3594599" cy="572700"/>
          </a:xfrm>
        </p:grpSpPr>
        <p:sp>
          <p:nvSpPr>
            <p:cNvPr id="338" name="Rectangle"/>
            <p:cNvSpPr/>
            <p:nvPr/>
          </p:nvSpPr>
          <p:spPr>
            <a:xfrm>
              <a:off x="0" y="-1"/>
              <a:ext cx="35946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39" name="B. Partial liver"/>
            <p:cNvSpPr txBox="1"/>
            <p:nvPr/>
          </p:nvSpPr>
          <p:spPr>
            <a:xfrm>
              <a:off x="0" y="-1"/>
              <a:ext cx="35946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Partial liver</a:t>
              </a:r>
            </a:p>
          </p:txBody>
        </p:sp>
      </p:grpSp>
      <p:grpSp>
        <p:nvGrpSpPr>
          <p:cNvPr id="343" name="Google Shape;228;p27"/>
          <p:cNvGrpSpPr/>
          <p:nvPr/>
        </p:nvGrpSpPr>
        <p:grpSpPr>
          <a:xfrm>
            <a:off x="5171692" y="3089999"/>
            <a:ext cx="3594601" cy="572701"/>
            <a:chOff x="0" y="0"/>
            <a:chExt cx="3594599" cy="572700"/>
          </a:xfrm>
        </p:grpSpPr>
        <p:sp>
          <p:nvSpPr>
            <p:cNvPr id="341" name="Rectangle"/>
            <p:cNvSpPr/>
            <p:nvPr/>
          </p:nvSpPr>
          <p:spPr>
            <a:xfrm>
              <a:off x="0" y="-1"/>
              <a:ext cx="35946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42" name="C. Blood &amp; Bone marrow"/>
            <p:cNvSpPr txBox="1"/>
            <p:nvPr/>
          </p:nvSpPr>
          <p:spPr>
            <a:xfrm>
              <a:off x="0" y="-1"/>
              <a:ext cx="35946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Blood &amp; Bone marrow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233;p28"/>
          <p:cNvSpPr txBox="1">
            <a:spLocks noGrp="1"/>
          </p:cNvSpPr>
          <p:nvPr>
            <p:ph type="body" sz="half" idx="1"/>
          </p:nvPr>
        </p:nvSpPr>
        <p:spPr>
          <a:xfrm>
            <a:off x="813762" y="1284849"/>
            <a:ext cx="3280502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I am LGBTIQA. Can I still donate organs, tissue and eyes?</a:t>
            </a:r>
          </a:p>
        </p:txBody>
      </p:sp>
      <p:sp>
        <p:nvSpPr>
          <p:cNvPr id="348" name="Google Shape;234;p28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#6</a:t>
            </a:r>
          </a:p>
        </p:txBody>
      </p:sp>
      <p:grpSp>
        <p:nvGrpSpPr>
          <p:cNvPr id="351" name="Google Shape;235;p28"/>
          <p:cNvGrpSpPr/>
          <p:nvPr/>
        </p:nvGrpSpPr>
        <p:grpSpPr>
          <a:xfrm>
            <a:off x="5166174" y="1330574"/>
            <a:ext cx="3562801" cy="766202"/>
            <a:chOff x="0" y="0"/>
            <a:chExt cx="3562799" cy="766200"/>
          </a:xfrm>
        </p:grpSpPr>
        <p:sp>
          <p:nvSpPr>
            <p:cNvPr id="349" name="Rectangle"/>
            <p:cNvSpPr/>
            <p:nvPr/>
          </p:nvSpPr>
          <p:spPr>
            <a:xfrm>
              <a:off x="0" y="-1"/>
              <a:ext cx="3562800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50" name="A. No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A. No</a:t>
              </a:r>
            </a:p>
          </p:txBody>
        </p:sp>
      </p:grpSp>
      <p:pic>
        <p:nvPicPr>
          <p:cNvPr id="352" name="Google Shape;236;p28" descr="Google Shape;236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24" y="3281524"/>
            <a:ext cx="1861976" cy="18619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5" name="Google Shape;237;p28"/>
          <p:cNvGrpSpPr/>
          <p:nvPr/>
        </p:nvGrpSpPr>
        <p:grpSpPr>
          <a:xfrm>
            <a:off x="5166174" y="2658249"/>
            <a:ext cx="3562801" cy="766201"/>
            <a:chOff x="0" y="0"/>
            <a:chExt cx="3562799" cy="766200"/>
          </a:xfrm>
        </p:grpSpPr>
        <p:sp>
          <p:nvSpPr>
            <p:cNvPr id="353" name="Rectangle"/>
            <p:cNvSpPr/>
            <p:nvPr/>
          </p:nvSpPr>
          <p:spPr>
            <a:xfrm>
              <a:off x="0" y="-1"/>
              <a:ext cx="3562800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54" name="B. Yes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Yes</a:t>
              </a:r>
            </a:p>
          </p:txBody>
        </p:sp>
      </p:grpSp>
      <p:grpSp>
        <p:nvGrpSpPr>
          <p:cNvPr id="358" name="Google Shape;128;p17"/>
          <p:cNvGrpSpPr/>
          <p:nvPr/>
        </p:nvGrpSpPr>
        <p:grpSpPr>
          <a:xfrm>
            <a:off x="5191209" y="3853849"/>
            <a:ext cx="3306301" cy="1063501"/>
            <a:chOff x="0" y="0"/>
            <a:chExt cx="3306300" cy="1063500"/>
          </a:xfrm>
        </p:grpSpPr>
        <p:sp>
          <p:nvSpPr>
            <p:cNvPr id="356" name="Google Shape;129;p17"/>
            <p:cNvSpPr/>
            <p:nvPr/>
          </p:nvSpPr>
          <p:spPr>
            <a:xfrm>
              <a:off x="0" y="0"/>
              <a:ext cx="3306301" cy="10635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9DAF8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57" name="Google Shape;130;p17"/>
            <p:cNvSpPr txBox="1"/>
            <p:nvPr/>
          </p:nvSpPr>
          <p:spPr>
            <a:xfrm>
              <a:off x="83825" y="291374"/>
              <a:ext cx="2699401" cy="442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5"/>
                  </a:solidFill>
                </a:defRPr>
              </a:lvl1pPr>
            </a:lstStyle>
            <a:p>
              <a:r>
                <a:t>NEXT SLIDE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242;p29"/>
          <p:cNvSpPr txBox="1">
            <a:spLocks noGrp="1"/>
          </p:cNvSpPr>
          <p:nvPr>
            <p:ph type="body" sz="half" idx="1"/>
          </p:nvPr>
        </p:nvSpPr>
        <p:spPr>
          <a:xfrm>
            <a:off x="813749" y="1452849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t>B. Yes</a:t>
            </a:r>
          </a:p>
          <a:p>
            <a:pPr marL="0" indent="0" algn="ctr">
              <a:spcBef>
                <a:spcPts val="1600"/>
              </a:spcBef>
              <a:buSzTx/>
              <a:buNone/>
              <a:defRPr sz="2600">
                <a:solidFill>
                  <a:schemeClr val="accent2">
                    <a:lumOff val="21764"/>
                  </a:schemeClr>
                </a:solidFill>
              </a:defRPr>
            </a:pPr>
            <a:r>
              <a:t>Gender, race, and sexual identity are not considered for donation eligibility. </a:t>
            </a:r>
          </a:p>
        </p:txBody>
      </p:sp>
      <p:sp>
        <p:nvSpPr>
          <p:cNvPr id="361" name="Google Shape;243;p29"/>
          <p:cNvSpPr txBox="1">
            <a:spLocks noGrp="1"/>
          </p:cNvSpPr>
          <p:nvPr>
            <p:ph type="title"/>
          </p:nvPr>
        </p:nvSpPr>
        <p:spPr>
          <a:xfrm>
            <a:off x="947049" y="550124"/>
            <a:ext cx="8160602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#6</a:t>
            </a:r>
          </a:p>
        </p:txBody>
      </p:sp>
      <p:grpSp>
        <p:nvGrpSpPr>
          <p:cNvPr id="364" name="Google Shape;244;p29"/>
          <p:cNvGrpSpPr/>
          <p:nvPr/>
        </p:nvGrpSpPr>
        <p:grpSpPr>
          <a:xfrm>
            <a:off x="5166174" y="1330574"/>
            <a:ext cx="3672901" cy="766202"/>
            <a:chOff x="0" y="0"/>
            <a:chExt cx="3672899" cy="766200"/>
          </a:xfrm>
        </p:grpSpPr>
        <p:sp>
          <p:nvSpPr>
            <p:cNvPr id="362" name="Rectangle"/>
            <p:cNvSpPr/>
            <p:nvPr/>
          </p:nvSpPr>
          <p:spPr>
            <a:xfrm>
              <a:off x="-1" y="-1"/>
              <a:ext cx="3672901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363" name="A. No"/>
            <p:cNvSpPr txBox="1"/>
            <p:nvPr/>
          </p:nvSpPr>
          <p:spPr>
            <a:xfrm>
              <a:off x="-1" y="-1"/>
              <a:ext cx="3672901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No </a:t>
              </a:r>
            </a:p>
          </p:txBody>
        </p:sp>
      </p:grpSp>
      <p:grpSp>
        <p:nvGrpSpPr>
          <p:cNvPr id="367" name="Google Shape;245;p29"/>
          <p:cNvGrpSpPr/>
          <p:nvPr/>
        </p:nvGrpSpPr>
        <p:grpSpPr>
          <a:xfrm>
            <a:off x="5166174" y="2644450"/>
            <a:ext cx="3672901" cy="766201"/>
            <a:chOff x="0" y="0"/>
            <a:chExt cx="3672899" cy="766200"/>
          </a:xfrm>
        </p:grpSpPr>
        <p:sp>
          <p:nvSpPr>
            <p:cNvPr id="365" name="Rectangle"/>
            <p:cNvSpPr/>
            <p:nvPr/>
          </p:nvSpPr>
          <p:spPr>
            <a:xfrm>
              <a:off x="-1" y="-1"/>
              <a:ext cx="3672901" cy="7662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66" name="B. Yes"/>
            <p:cNvSpPr txBox="1"/>
            <p:nvPr/>
          </p:nvSpPr>
          <p:spPr>
            <a:xfrm>
              <a:off x="-1" y="-1"/>
              <a:ext cx="3672901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Yes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250;p30"/>
          <p:cNvSpPr txBox="1">
            <a:spLocks noGrp="1"/>
          </p:cNvSpPr>
          <p:nvPr>
            <p:ph type="body" sz="half" idx="1"/>
          </p:nvPr>
        </p:nvSpPr>
        <p:spPr>
          <a:xfrm>
            <a:off x="815249" y="1244824"/>
            <a:ext cx="3280502" cy="38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My grandparents are OLD! Can they be donors?</a:t>
            </a:r>
          </a:p>
        </p:txBody>
      </p:sp>
      <p:sp>
        <p:nvSpPr>
          <p:cNvPr id="372" name="Google Shape;251;p30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#7</a:t>
            </a:r>
          </a:p>
        </p:txBody>
      </p:sp>
      <p:pic>
        <p:nvPicPr>
          <p:cNvPr id="373" name="Google Shape;252;p30" descr="Google Shape;252;p30"/>
          <p:cNvPicPr>
            <a:picLocks noChangeAspect="1"/>
          </p:cNvPicPr>
          <p:nvPr/>
        </p:nvPicPr>
        <p:blipFill>
          <a:blip r:embed="rId2"/>
          <a:srcRect t="21611"/>
          <a:stretch>
            <a:fillRect/>
          </a:stretch>
        </p:blipFill>
        <p:spPr>
          <a:xfrm>
            <a:off x="1404400" y="3758050"/>
            <a:ext cx="1861975" cy="145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6" name="Google Shape;253;p30"/>
          <p:cNvGrpSpPr/>
          <p:nvPr/>
        </p:nvGrpSpPr>
        <p:grpSpPr>
          <a:xfrm>
            <a:off x="5166174" y="2768225"/>
            <a:ext cx="3700802" cy="766201"/>
            <a:chOff x="0" y="0"/>
            <a:chExt cx="3700800" cy="766200"/>
          </a:xfrm>
        </p:grpSpPr>
        <p:sp>
          <p:nvSpPr>
            <p:cNvPr id="374" name="Rectangle"/>
            <p:cNvSpPr/>
            <p:nvPr/>
          </p:nvSpPr>
          <p:spPr>
            <a:xfrm>
              <a:off x="-1" y="-1"/>
              <a:ext cx="3700802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75" name="B. No"/>
            <p:cNvSpPr txBox="1"/>
            <p:nvPr/>
          </p:nvSpPr>
          <p:spPr>
            <a:xfrm>
              <a:off x="-1" y="-1"/>
              <a:ext cx="37008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No</a:t>
              </a:r>
            </a:p>
          </p:txBody>
        </p:sp>
      </p:grpSp>
      <p:grpSp>
        <p:nvGrpSpPr>
          <p:cNvPr id="379" name="Google Shape;254;p30"/>
          <p:cNvGrpSpPr/>
          <p:nvPr/>
        </p:nvGrpSpPr>
        <p:grpSpPr>
          <a:xfrm>
            <a:off x="5166174" y="1554774"/>
            <a:ext cx="3700802" cy="766201"/>
            <a:chOff x="0" y="0"/>
            <a:chExt cx="3700800" cy="766200"/>
          </a:xfrm>
        </p:grpSpPr>
        <p:sp>
          <p:nvSpPr>
            <p:cNvPr id="377" name="Rectangle"/>
            <p:cNvSpPr/>
            <p:nvPr/>
          </p:nvSpPr>
          <p:spPr>
            <a:xfrm>
              <a:off x="-1" y="-1"/>
              <a:ext cx="3700802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78" name="A. Yes"/>
            <p:cNvSpPr txBox="1"/>
            <p:nvPr/>
          </p:nvSpPr>
          <p:spPr>
            <a:xfrm>
              <a:off x="-1" y="-1"/>
              <a:ext cx="37008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Yes</a:t>
              </a:r>
            </a:p>
          </p:txBody>
        </p:sp>
      </p:grpSp>
      <p:grpSp>
        <p:nvGrpSpPr>
          <p:cNvPr id="382" name="Google Shape;128;p17"/>
          <p:cNvGrpSpPr/>
          <p:nvPr/>
        </p:nvGrpSpPr>
        <p:grpSpPr>
          <a:xfrm>
            <a:off x="5288958" y="3746710"/>
            <a:ext cx="3306302" cy="1063501"/>
            <a:chOff x="0" y="0"/>
            <a:chExt cx="3306300" cy="1063500"/>
          </a:xfrm>
        </p:grpSpPr>
        <p:sp>
          <p:nvSpPr>
            <p:cNvPr id="380" name="Google Shape;129;p17"/>
            <p:cNvSpPr/>
            <p:nvPr/>
          </p:nvSpPr>
          <p:spPr>
            <a:xfrm>
              <a:off x="0" y="0"/>
              <a:ext cx="3306301" cy="10635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9DAF8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81" name="Google Shape;130;p17"/>
            <p:cNvSpPr txBox="1"/>
            <p:nvPr/>
          </p:nvSpPr>
          <p:spPr>
            <a:xfrm>
              <a:off x="83825" y="291374"/>
              <a:ext cx="2699401" cy="442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5"/>
                  </a:solidFill>
                </a:defRPr>
              </a:lvl1pPr>
            </a:lstStyle>
            <a:p>
              <a:r>
                <a:t>NEXT SLIDE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259;p31"/>
          <p:cNvSpPr txBox="1">
            <a:spLocks noGrp="1"/>
          </p:cNvSpPr>
          <p:nvPr>
            <p:ph type="body" sz="half" idx="1"/>
          </p:nvPr>
        </p:nvSpPr>
        <p:spPr>
          <a:xfrm>
            <a:off x="800824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t>B. Yes</a:t>
            </a:r>
            <a:r>
              <a:rPr>
                <a:solidFill>
                  <a:srgbClr val="434343"/>
                </a:solidFill>
              </a:rPr>
              <a:t> </a:t>
            </a:r>
          </a:p>
          <a:p>
            <a:pPr marL="0" indent="0" algn="ctr">
              <a:spcBef>
                <a:spcPts val="1600"/>
              </a:spcBef>
              <a:buSzTx/>
              <a:buNone/>
              <a:defRPr sz="2300"/>
            </a:pPr>
            <a:r>
              <a:t>There is no age limit when it comes to donation. People living into their 90’s have been donors! </a:t>
            </a:r>
          </a:p>
        </p:txBody>
      </p:sp>
      <p:sp>
        <p:nvSpPr>
          <p:cNvPr id="385" name="Google Shape;260;p31"/>
          <p:cNvSpPr txBox="1">
            <a:spLocks noGrp="1"/>
          </p:cNvSpPr>
          <p:nvPr>
            <p:ph type="title"/>
          </p:nvPr>
        </p:nvSpPr>
        <p:spPr>
          <a:xfrm>
            <a:off x="763449" y="550124"/>
            <a:ext cx="8160602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#7</a:t>
            </a:r>
          </a:p>
        </p:txBody>
      </p:sp>
      <p:grpSp>
        <p:nvGrpSpPr>
          <p:cNvPr id="388" name="Google Shape;261;p31"/>
          <p:cNvGrpSpPr/>
          <p:nvPr/>
        </p:nvGrpSpPr>
        <p:grpSpPr>
          <a:xfrm>
            <a:off x="5166173" y="1330573"/>
            <a:ext cx="3757804" cy="766204"/>
            <a:chOff x="-1" y="-1"/>
            <a:chExt cx="3757802" cy="766202"/>
          </a:xfrm>
        </p:grpSpPr>
        <p:sp>
          <p:nvSpPr>
            <p:cNvPr id="386" name="Rectangle"/>
            <p:cNvSpPr/>
            <p:nvPr/>
          </p:nvSpPr>
          <p:spPr>
            <a:xfrm>
              <a:off x="-1" y="-1"/>
              <a:ext cx="3757802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87" name="A.Yes"/>
            <p:cNvSpPr txBox="1"/>
            <p:nvPr/>
          </p:nvSpPr>
          <p:spPr>
            <a:xfrm>
              <a:off x="-1" y="-1"/>
              <a:ext cx="3757802" cy="50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rPr dirty="0"/>
                <a:t>A</a:t>
              </a:r>
              <a:r>
                <a:rPr lang="en-US" dirty="0"/>
                <a:t>. No</a:t>
              </a:r>
              <a:r>
                <a:rPr dirty="0"/>
                <a:t> </a:t>
              </a:r>
            </a:p>
          </p:txBody>
        </p:sp>
      </p:grpSp>
      <p:grpSp>
        <p:nvGrpSpPr>
          <p:cNvPr id="391" name="Google Shape;262;p31"/>
          <p:cNvGrpSpPr/>
          <p:nvPr/>
        </p:nvGrpSpPr>
        <p:grpSpPr>
          <a:xfrm>
            <a:off x="5166173" y="2558823"/>
            <a:ext cx="3757804" cy="766204"/>
            <a:chOff x="-1" y="-1"/>
            <a:chExt cx="3757802" cy="766202"/>
          </a:xfrm>
        </p:grpSpPr>
        <p:sp>
          <p:nvSpPr>
            <p:cNvPr id="389" name="Rectangle"/>
            <p:cNvSpPr/>
            <p:nvPr/>
          </p:nvSpPr>
          <p:spPr>
            <a:xfrm>
              <a:off x="-1" y="-1"/>
              <a:ext cx="3757802" cy="7662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390" name="B. No"/>
            <p:cNvSpPr txBox="1"/>
            <p:nvPr/>
          </p:nvSpPr>
          <p:spPr>
            <a:xfrm>
              <a:off x="-1" y="-1"/>
              <a:ext cx="3757802" cy="50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rPr dirty="0"/>
                <a:t>B.</a:t>
              </a:r>
              <a:r>
                <a:rPr lang="en-US" dirty="0"/>
                <a:t> Yes</a:t>
              </a:r>
              <a:r>
                <a:rPr dirty="0"/>
                <a:t> </a:t>
              </a: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267;p32"/>
          <p:cNvSpPr txBox="1">
            <a:spLocks noGrp="1"/>
          </p:cNvSpPr>
          <p:nvPr>
            <p:ph type="body" sz="half" idx="1"/>
          </p:nvPr>
        </p:nvSpPr>
        <p:spPr>
          <a:xfrm>
            <a:off x="572225" y="1086207"/>
            <a:ext cx="3632700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rPr dirty="0"/>
              <a:t>How can I register to become an organ, tissue and eye donor? Choose all that apply.</a:t>
            </a:r>
          </a:p>
        </p:txBody>
      </p:sp>
      <p:sp>
        <p:nvSpPr>
          <p:cNvPr id="396" name="Google Shape;268;p32"/>
          <p:cNvSpPr txBox="1">
            <a:spLocks noGrp="1"/>
          </p:cNvSpPr>
          <p:nvPr>
            <p:ph type="title"/>
          </p:nvPr>
        </p:nvSpPr>
        <p:spPr>
          <a:xfrm>
            <a:off x="565374" y="4933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#8</a:t>
            </a:r>
          </a:p>
        </p:txBody>
      </p:sp>
      <p:grpSp>
        <p:nvGrpSpPr>
          <p:cNvPr id="399" name="Google Shape;269;p32"/>
          <p:cNvGrpSpPr/>
          <p:nvPr/>
        </p:nvGrpSpPr>
        <p:grpSpPr>
          <a:xfrm>
            <a:off x="4846575" y="560619"/>
            <a:ext cx="3973501" cy="1393326"/>
            <a:chOff x="0" y="0"/>
            <a:chExt cx="3973500" cy="1393324"/>
          </a:xfrm>
        </p:grpSpPr>
        <p:sp>
          <p:nvSpPr>
            <p:cNvPr id="397" name="Rectangle"/>
            <p:cNvSpPr/>
            <p:nvPr/>
          </p:nvSpPr>
          <p:spPr>
            <a:xfrm>
              <a:off x="0" y="0"/>
              <a:ext cx="3973501" cy="1036201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98" name="A. When you apply for a Driver’s License or State I.D. at the DMV"/>
            <p:cNvSpPr txBox="1"/>
            <p:nvPr/>
          </p:nvSpPr>
          <p:spPr>
            <a:xfrm>
              <a:off x="0" y="0"/>
              <a:ext cx="3973501" cy="1393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When you apply for a Driver’s License or State I.D. at the DMV</a:t>
              </a:r>
            </a:p>
          </p:txBody>
        </p:sp>
      </p:grpSp>
      <p:grpSp>
        <p:nvGrpSpPr>
          <p:cNvPr id="402" name="Google Shape;270;p32"/>
          <p:cNvGrpSpPr/>
          <p:nvPr/>
        </p:nvGrpSpPr>
        <p:grpSpPr>
          <a:xfrm>
            <a:off x="4846575" y="1851651"/>
            <a:ext cx="3973502" cy="756903"/>
            <a:chOff x="0" y="0"/>
            <a:chExt cx="3973501" cy="756901"/>
          </a:xfrm>
        </p:grpSpPr>
        <p:sp>
          <p:nvSpPr>
            <p:cNvPr id="400" name="Rectangle"/>
            <p:cNvSpPr/>
            <p:nvPr/>
          </p:nvSpPr>
          <p:spPr>
            <a:xfrm>
              <a:off x="0" y="0"/>
              <a:ext cx="3973501" cy="756901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01" name="B. Online at: www.donatelifewisconsin.org"/>
            <p:cNvSpPr txBox="1"/>
            <p:nvPr/>
          </p:nvSpPr>
          <p:spPr>
            <a:xfrm>
              <a:off x="0" y="0"/>
              <a:ext cx="3973501" cy="7540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defRPr sz="2100" b="1"/>
              </a:pPr>
              <a:r>
                <a:rPr dirty="0"/>
                <a:t>B. Online at: </a:t>
              </a:r>
              <a:r>
                <a:rPr lang="en-US" sz="1600" u="sng" dirty="0">
                  <a:solidFill>
                    <a:schemeClr val="accent5"/>
                  </a:solidFill>
                  <a:uFill>
                    <a:solidFill>
                      <a:schemeClr val="accent5"/>
                    </a:solidFill>
                  </a:uFill>
                  <a:hlinkClick r:id="rId2"/>
                </a:rPr>
                <a:t>http://www.donatelifewisconsin.org</a:t>
              </a:r>
              <a:r>
                <a:rPr sz="1600" dirty="0"/>
                <a:t> </a:t>
              </a:r>
            </a:p>
          </p:txBody>
        </p:sp>
      </p:grpSp>
      <p:grpSp>
        <p:nvGrpSpPr>
          <p:cNvPr id="405" name="Google Shape;271;p32"/>
          <p:cNvGrpSpPr/>
          <p:nvPr/>
        </p:nvGrpSpPr>
        <p:grpSpPr>
          <a:xfrm>
            <a:off x="4846575" y="2885031"/>
            <a:ext cx="3973501" cy="1088526"/>
            <a:chOff x="0" y="0"/>
            <a:chExt cx="3973500" cy="1088524"/>
          </a:xfrm>
        </p:grpSpPr>
        <p:sp>
          <p:nvSpPr>
            <p:cNvPr id="403" name="Rectangle"/>
            <p:cNvSpPr/>
            <p:nvPr/>
          </p:nvSpPr>
          <p:spPr>
            <a:xfrm>
              <a:off x="0" y="0"/>
              <a:ext cx="3973501" cy="1036201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04" name="C. When you apply for a hunting, fishing or trapping license through the DNR"/>
            <p:cNvSpPr txBox="1"/>
            <p:nvPr/>
          </p:nvSpPr>
          <p:spPr>
            <a:xfrm>
              <a:off x="0" y="0"/>
              <a:ext cx="3973501" cy="1088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When you apply for a hunting, fishing or trapping license through the DNR</a:t>
              </a:r>
            </a:p>
          </p:txBody>
        </p:sp>
      </p:grpSp>
      <p:pic>
        <p:nvPicPr>
          <p:cNvPr id="406" name="Google Shape;272;p32" descr="Google Shape;272;p32"/>
          <p:cNvPicPr>
            <a:picLocks noChangeAspect="1"/>
          </p:cNvPicPr>
          <p:nvPr/>
        </p:nvPicPr>
        <p:blipFill>
          <a:blip r:embed="rId3"/>
          <a:srcRect t="20060" b="18706"/>
          <a:stretch>
            <a:fillRect/>
          </a:stretch>
        </p:blipFill>
        <p:spPr>
          <a:xfrm>
            <a:off x="1303374" y="3689923"/>
            <a:ext cx="1861976" cy="11401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9" name="Google Shape;128;p17"/>
          <p:cNvGrpSpPr/>
          <p:nvPr/>
        </p:nvGrpSpPr>
        <p:grpSpPr>
          <a:xfrm>
            <a:off x="5180174" y="4057731"/>
            <a:ext cx="3306302" cy="1063501"/>
            <a:chOff x="0" y="0"/>
            <a:chExt cx="3306300" cy="1063500"/>
          </a:xfrm>
        </p:grpSpPr>
        <p:sp>
          <p:nvSpPr>
            <p:cNvPr id="407" name="Google Shape;129;p17"/>
            <p:cNvSpPr/>
            <p:nvPr/>
          </p:nvSpPr>
          <p:spPr>
            <a:xfrm>
              <a:off x="0" y="0"/>
              <a:ext cx="3306301" cy="10635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9DAF8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08" name="Google Shape;130;p17"/>
            <p:cNvSpPr txBox="1"/>
            <p:nvPr/>
          </p:nvSpPr>
          <p:spPr>
            <a:xfrm>
              <a:off x="83825" y="291374"/>
              <a:ext cx="2699401" cy="442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5"/>
                  </a:solidFill>
                </a:defRPr>
              </a:lvl1pPr>
            </a:lstStyle>
            <a:p>
              <a:r>
                <a:t>NEXT SLIDE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07;p15" descr="Google Shape;107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Google Shape;108;p15"/>
          <p:cNvGrpSpPr/>
          <p:nvPr/>
        </p:nvGrpSpPr>
        <p:grpSpPr>
          <a:xfrm>
            <a:off x="171049" y="332249"/>
            <a:ext cx="6037502" cy="4479001"/>
            <a:chOff x="0" y="0"/>
            <a:chExt cx="6037500" cy="4479000"/>
          </a:xfrm>
        </p:grpSpPr>
        <p:sp>
          <p:nvSpPr>
            <p:cNvPr id="166" name="Rectangle"/>
            <p:cNvSpPr/>
            <p:nvPr/>
          </p:nvSpPr>
          <p:spPr>
            <a:xfrm>
              <a:off x="-1" y="-1"/>
              <a:ext cx="6037502" cy="4479002"/>
            </a:xfrm>
            <a:prstGeom prst="rect">
              <a:avLst/>
            </a:prstGeom>
            <a:solidFill>
              <a:srgbClr val="9FC5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167" name="Kelly’s Story…"/>
            <p:cNvSpPr/>
            <p:nvPr/>
          </p:nvSpPr>
          <p:spPr>
            <a:xfrm>
              <a:off x="-1" y="-1"/>
              <a:ext cx="60375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lnSpc>
                  <a:spcPct val="115000"/>
                </a:lnSpc>
                <a:defRPr b="1"/>
              </a:pPr>
              <a:r>
                <a:t>Kelly’s Story</a:t>
              </a:r>
            </a:p>
            <a:p>
              <a:pPr>
                <a:lnSpc>
                  <a:spcPct val="115000"/>
                </a:lnSpc>
              </a:pPr>
              <a:endParaRPr sz="1300"/>
            </a:p>
            <a:p>
              <a:pPr>
                <a:lnSpc>
                  <a:spcPct val="115000"/>
                </a:lnSpc>
                <a:defRPr sz="1300"/>
              </a:pPr>
              <a:r>
                <a:t>Kelly was 16 when she died following a car accident. It happened just a month after she received her driver’s license.</a:t>
              </a:r>
            </a:p>
            <a:p>
              <a:pPr>
                <a:lnSpc>
                  <a:spcPct val="115000"/>
                </a:lnSpc>
              </a:pPr>
              <a:endParaRPr sz="1300"/>
            </a:p>
            <a:p>
              <a:pPr>
                <a:lnSpc>
                  <a:spcPct val="115000"/>
                </a:lnSpc>
                <a:defRPr sz="1300"/>
              </a:pPr>
              <a:r>
                <a:t>“When I took Kelly to the DMV to try for her license, the question of organ donation came up,” her mother, Mary, said. “It wasn’t something I expected. I asked, ‘What do you think Kel?’ and she said, ‘Well of course, Mom, why wouldn’t I?’ As a parent, it was one of my proudest moments.” </a:t>
              </a:r>
            </a:p>
            <a:p>
              <a:pPr>
                <a:lnSpc>
                  <a:spcPct val="115000"/>
                </a:lnSpc>
              </a:pPr>
              <a:endParaRPr sz="1300"/>
            </a:p>
            <a:p>
              <a:pPr>
                <a:lnSpc>
                  <a:spcPct val="115000"/>
                </a:lnSpc>
                <a:defRPr sz="1300"/>
              </a:pPr>
              <a:r>
                <a:t>“We did not have to make the decision to donate her organs - </a:t>
              </a:r>
              <a:r>
                <a:rPr i="1"/>
                <a:t>she </a:t>
              </a:r>
              <a:r>
                <a:t>had made it </a:t>
              </a:r>
              <a:r>
                <a:rPr i="1"/>
                <a:t>for </a:t>
              </a:r>
              <a:r>
                <a:t>us. I’ve always felt that was such a gift to </a:t>
              </a:r>
              <a:r>
                <a:rPr i="1"/>
                <a:t>us, </a:t>
              </a:r>
              <a:r>
                <a:t>in addition to those whose lives she saved. </a:t>
              </a:r>
            </a:p>
            <a:p>
              <a:pPr>
                <a:lnSpc>
                  <a:spcPct val="115000"/>
                </a:lnSpc>
              </a:pPr>
              <a:endParaRPr sz="1300"/>
            </a:p>
            <a:p>
              <a:pPr>
                <a:lnSpc>
                  <a:spcPct val="115000"/>
                </a:lnSpc>
                <a:defRPr sz="1300"/>
              </a:pPr>
              <a:r>
                <a:t>Kelly saved the lives of three strangers. Her story also inspired lawmakers to pass WI State Statute #343.71, requiring Wisconsin driver education courses to include a minimum of 30 minutes of instruction about organ, tissue and eye donation. That bill, the “Kelly Nachreiner Bill,” is why you are viewing this slide show. </a:t>
              </a:r>
            </a:p>
          </p:txBody>
        </p:sp>
      </p:grpSp>
      <p:pic>
        <p:nvPicPr>
          <p:cNvPr id="169" name="Google Shape;109;p15" descr="Google Shape;109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50" y="944525"/>
            <a:ext cx="2630651" cy="3048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277;p33"/>
          <p:cNvSpPr txBox="1">
            <a:spLocks noGrp="1"/>
          </p:cNvSpPr>
          <p:nvPr>
            <p:ph type="body" sz="half" idx="1"/>
          </p:nvPr>
        </p:nvSpPr>
        <p:spPr>
          <a:xfrm>
            <a:off x="800824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t>A, B, and C </a:t>
            </a:r>
          </a:p>
          <a:p>
            <a:pPr marL="0" indent="0" algn="ctr">
              <a:buSzTx/>
              <a:buNone/>
            </a:pPr>
            <a:endParaRPr sz="2200"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sz="2200">
                <a:solidFill>
                  <a:srgbClr val="000000"/>
                </a:solidFill>
              </a:defRPr>
            </a:pPr>
            <a:r>
              <a:t>No matter your choice, you should discuss your decision with your family.</a:t>
            </a:r>
          </a:p>
        </p:txBody>
      </p:sp>
      <p:sp>
        <p:nvSpPr>
          <p:cNvPr id="412" name="Google Shape;278;p33"/>
          <p:cNvSpPr txBox="1">
            <a:spLocks noGrp="1"/>
          </p:cNvSpPr>
          <p:nvPr>
            <p:ph type="title"/>
          </p:nvPr>
        </p:nvSpPr>
        <p:spPr>
          <a:xfrm>
            <a:off x="565374" y="4933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#8</a:t>
            </a:r>
          </a:p>
        </p:txBody>
      </p:sp>
      <p:grpSp>
        <p:nvGrpSpPr>
          <p:cNvPr id="415" name="Google Shape;279;p33"/>
          <p:cNvGrpSpPr/>
          <p:nvPr/>
        </p:nvGrpSpPr>
        <p:grpSpPr>
          <a:xfrm>
            <a:off x="4846575" y="626600"/>
            <a:ext cx="3973501" cy="1393326"/>
            <a:chOff x="0" y="0"/>
            <a:chExt cx="3973500" cy="1393324"/>
          </a:xfrm>
        </p:grpSpPr>
        <p:sp>
          <p:nvSpPr>
            <p:cNvPr id="413" name="Rectangle"/>
            <p:cNvSpPr/>
            <p:nvPr/>
          </p:nvSpPr>
          <p:spPr>
            <a:xfrm>
              <a:off x="0" y="0"/>
              <a:ext cx="3973501" cy="1149901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14" name="A. When you apply for a Driver’s License or State I.D. at the DMV"/>
            <p:cNvSpPr txBox="1"/>
            <p:nvPr/>
          </p:nvSpPr>
          <p:spPr>
            <a:xfrm>
              <a:off x="0" y="0"/>
              <a:ext cx="3973501" cy="1393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When you apply for a Driver’s License or State I.D. at the DMV</a:t>
              </a:r>
            </a:p>
          </p:txBody>
        </p:sp>
      </p:grpSp>
      <p:grpSp>
        <p:nvGrpSpPr>
          <p:cNvPr id="418" name="Google Shape;280;p33"/>
          <p:cNvGrpSpPr/>
          <p:nvPr/>
        </p:nvGrpSpPr>
        <p:grpSpPr>
          <a:xfrm>
            <a:off x="4846575" y="2124000"/>
            <a:ext cx="3973502" cy="754020"/>
            <a:chOff x="0" y="0"/>
            <a:chExt cx="3973501" cy="754019"/>
          </a:xfrm>
        </p:grpSpPr>
        <p:sp>
          <p:nvSpPr>
            <p:cNvPr id="416" name="Rectangle"/>
            <p:cNvSpPr/>
            <p:nvPr/>
          </p:nvSpPr>
          <p:spPr>
            <a:xfrm>
              <a:off x="0" y="0"/>
              <a:ext cx="3973501" cy="728700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17" name="B. On www.donatelifewisconsin.org"/>
            <p:cNvSpPr txBox="1"/>
            <p:nvPr/>
          </p:nvSpPr>
          <p:spPr>
            <a:xfrm>
              <a:off x="0" y="0"/>
              <a:ext cx="3973501" cy="754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defRPr sz="2100" b="1"/>
              </a:pPr>
              <a:r>
                <a:rPr dirty="0"/>
                <a:t>B. On </a:t>
              </a:r>
              <a:r>
                <a:rPr lang="en-US" sz="1600" u="sng" dirty="0">
                  <a:solidFill>
                    <a:schemeClr val="accent5"/>
                  </a:solidFill>
                  <a:uFill>
                    <a:solidFill>
                      <a:schemeClr val="accent5"/>
                    </a:solidFill>
                  </a:uFill>
                  <a:hlinkClick r:id="rId3"/>
                </a:rPr>
                <a:t>http://www.donatelifewisconsin.org</a:t>
              </a:r>
              <a:endParaRPr sz="1600"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/>
              </a:endParaRPr>
            </a:p>
          </p:txBody>
        </p:sp>
      </p:grpSp>
      <p:grpSp>
        <p:nvGrpSpPr>
          <p:cNvPr id="421" name="Google Shape;281;p33"/>
          <p:cNvGrpSpPr/>
          <p:nvPr/>
        </p:nvGrpSpPr>
        <p:grpSpPr>
          <a:xfrm>
            <a:off x="4846575" y="3102449"/>
            <a:ext cx="3973501" cy="1149902"/>
            <a:chOff x="0" y="0"/>
            <a:chExt cx="3973500" cy="1149900"/>
          </a:xfrm>
        </p:grpSpPr>
        <p:sp>
          <p:nvSpPr>
            <p:cNvPr id="419" name="Rectangle"/>
            <p:cNvSpPr/>
            <p:nvPr/>
          </p:nvSpPr>
          <p:spPr>
            <a:xfrm>
              <a:off x="-1" y="-1"/>
              <a:ext cx="3973502" cy="11499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20" name="C. When you apply for a hunting, fishing or trapping license through the DNR"/>
            <p:cNvSpPr txBox="1"/>
            <p:nvPr/>
          </p:nvSpPr>
          <p:spPr>
            <a:xfrm>
              <a:off x="-1" y="-1"/>
              <a:ext cx="3973502" cy="10885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When you apply for a hunting, fishing or trapping license through the DNR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286;p34"/>
          <p:cNvSpPr txBox="1">
            <a:spLocks noGrp="1"/>
          </p:cNvSpPr>
          <p:nvPr>
            <p:ph type="title"/>
          </p:nvPr>
        </p:nvSpPr>
        <p:spPr>
          <a:xfrm>
            <a:off x="736646" y="373025"/>
            <a:ext cx="7672500" cy="577801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t>How Did You Do? </a:t>
            </a:r>
          </a:p>
        </p:txBody>
      </p:sp>
      <p:pic>
        <p:nvPicPr>
          <p:cNvPr id="426" name="Google Shape;287;p34" descr="Google Shape;287;p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13" y="1304175"/>
            <a:ext cx="2530926" cy="2530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Google Shape;288;p34" descr="Google Shape;288;p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03" y="1617138"/>
            <a:ext cx="1792959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Google Shape;289;p34" descr="Google Shape;289;p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274" y="1784325"/>
            <a:ext cx="1884328" cy="1884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294;p35"/>
          <p:cNvSpPr txBox="1">
            <a:spLocks noGrp="1"/>
          </p:cNvSpPr>
          <p:nvPr>
            <p:ph type="body" idx="1"/>
          </p:nvPr>
        </p:nvSpPr>
        <p:spPr>
          <a:xfrm>
            <a:off x="719999" y="1055849"/>
            <a:ext cx="7704002" cy="3513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sz="1000"/>
            </a:pPr>
            <a:endParaRPr sz="3200" b="1">
              <a:solidFill>
                <a:srgbClr val="000000"/>
              </a:solidFill>
            </a:endParaRPr>
          </a:p>
          <a:p>
            <a:pPr marL="0" indent="0">
              <a:lnSpc>
                <a:spcPct val="92000"/>
              </a:lnSpc>
              <a:buSzTx/>
              <a:buNone/>
              <a:defRPr sz="1000"/>
            </a:pPr>
            <a:endParaRPr sz="2400">
              <a:solidFill>
                <a:srgbClr val="000000"/>
              </a:solidFill>
            </a:endParaRPr>
          </a:p>
          <a:p>
            <a:pPr indent="-358140">
              <a:lnSpc>
                <a:spcPct val="92000"/>
              </a:lnSpc>
              <a:buClr>
                <a:srgbClr val="000000"/>
              </a:buClr>
              <a:buSzPct val="100000"/>
              <a:defRPr sz="2000">
                <a:solidFill>
                  <a:srgbClr val="000000"/>
                </a:solidFill>
              </a:defRPr>
            </a:pPr>
            <a:r>
              <a:t>the need for donation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who is eligible to become an organ, tissue and eye donor 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what organ and/or tissue a person can donate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how donation works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the importance of making a decision AND the importance of discussing this decision with loved ones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resources to learn more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how to make an informed decision regarding donation</a:t>
            </a:r>
          </a:p>
        </p:txBody>
      </p:sp>
      <p:sp>
        <p:nvSpPr>
          <p:cNvPr id="431" name="Google Shape;295;p35"/>
          <p:cNvSpPr txBox="1">
            <a:spLocks noGrp="1"/>
          </p:cNvSpPr>
          <p:nvPr>
            <p:ph type="title"/>
          </p:nvPr>
        </p:nvSpPr>
        <p:spPr>
          <a:xfrm>
            <a:off x="719998" y="1023375"/>
            <a:ext cx="6455402" cy="577801"/>
          </a:xfrm>
          <a:prstGeom prst="rect">
            <a:avLst/>
          </a:prstGeom>
        </p:spPr>
        <p:txBody>
          <a:bodyPr/>
          <a:lstStyle>
            <a:lvl1pPr defTabSz="365760">
              <a:defRPr sz="2400" b="1"/>
            </a:lvl1pPr>
          </a:lstStyle>
          <a:p>
            <a:r>
              <a:t>Today you will learn about:  </a:t>
            </a:r>
            <a:endParaRPr sz="1280"/>
          </a:p>
        </p:txBody>
      </p:sp>
      <p:pic>
        <p:nvPicPr>
          <p:cNvPr id="432" name="Google Shape;296;p35" descr="Google Shape;296;p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301;p36"/>
          <p:cNvSpPr txBox="1">
            <a:spLocks noGrp="1"/>
          </p:cNvSpPr>
          <p:nvPr>
            <p:ph type="title"/>
          </p:nvPr>
        </p:nvSpPr>
        <p:spPr>
          <a:xfrm>
            <a:off x="735746" y="307000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Is there a Need for Donation? </a:t>
            </a:r>
          </a:p>
        </p:txBody>
      </p:sp>
      <p:pic>
        <p:nvPicPr>
          <p:cNvPr id="435" name="Google Shape;302;p36" descr="Google Shape;302;p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57" y="1793474"/>
            <a:ext cx="2964876" cy="155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Google Shape;303;p36" descr="Google Shape;303;p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326;p39"/>
          <p:cNvSpPr txBox="1">
            <a:spLocks noGrp="1"/>
          </p:cNvSpPr>
          <p:nvPr>
            <p:ph type="body" idx="1"/>
          </p:nvPr>
        </p:nvSpPr>
        <p:spPr>
          <a:xfrm>
            <a:off x="719999" y="1573492"/>
            <a:ext cx="7704002" cy="3513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sz="2000"/>
            </a:pPr>
            <a:r>
              <a:rPr dirty="0"/>
              <a:t>The more people who register as an organ and tissue donor, the more people can be helped. </a:t>
            </a:r>
            <a:endParaRPr sz="2400" dirty="0"/>
          </a:p>
          <a:p>
            <a:pPr marL="0" indent="457200">
              <a:lnSpc>
                <a:spcPct val="80000"/>
              </a:lnSpc>
              <a:spcBef>
                <a:spcPts val="1000"/>
              </a:spcBef>
              <a:buSzTx/>
              <a:buNone/>
              <a:defRPr sz="1000"/>
            </a:pPr>
            <a:endParaRPr sz="2400" dirty="0"/>
          </a:p>
          <a:p>
            <a:pPr marL="0" indent="457200">
              <a:lnSpc>
                <a:spcPct val="80000"/>
              </a:lnSpc>
              <a:spcBef>
                <a:spcPts val="1000"/>
              </a:spcBef>
              <a:buSzTx/>
              <a:buNone/>
              <a:defRPr sz="2000"/>
            </a:pPr>
            <a:r>
              <a:rPr dirty="0"/>
              <a:t>There is NO age limit for being a donor. </a:t>
            </a:r>
          </a:p>
          <a:p>
            <a:pPr marL="0" indent="457200">
              <a:lnSpc>
                <a:spcPct val="80000"/>
              </a:lnSpc>
              <a:spcBef>
                <a:spcPts val="1000"/>
              </a:spcBef>
              <a:buSzTx/>
              <a:buNone/>
              <a:defRPr sz="2000"/>
            </a:pPr>
            <a:r>
              <a:rPr dirty="0"/>
              <a:t>Lifestyle choices such as smoking/vaping, drug use, or alcohol </a:t>
            </a:r>
            <a:r>
              <a:rPr lang="en-US" dirty="0"/>
              <a:t>    	</a:t>
            </a:r>
            <a:r>
              <a:rPr dirty="0"/>
              <a:t>use don’t rule you out for donation.</a:t>
            </a:r>
            <a:endParaRPr sz="2400" dirty="0"/>
          </a:p>
          <a:p>
            <a:pPr marL="0" indent="457200">
              <a:lnSpc>
                <a:spcPct val="80000"/>
              </a:lnSpc>
              <a:spcBef>
                <a:spcPts val="1000"/>
              </a:spcBef>
              <a:buSzTx/>
              <a:buNone/>
              <a:defRPr sz="2000"/>
            </a:pPr>
            <a:r>
              <a:rPr dirty="0"/>
              <a:t>Conditions such as diabetes, HIV positive status, or cancer </a:t>
            </a:r>
            <a:r>
              <a:rPr lang="en-US" dirty="0"/>
              <a:t>	</a:t>
            </a:r>
            <a:r>
              <a:rPr dirty="0"/>
              <a:t>does not prevent you from being a donor.  </a:t>
            </a:r>
            <a:endParaRPr sz="2400" dirty="0"/>
          </a:p>
          <a:p>
            <a:pPr marL="0" indent="457200">
              <a:lnSpc>
                <a:spcPct val="80000"/>
              </a:lnSpc>
              <a:spcBef>
                <a:spcPts val="1000"/>
              </a:spcBef>
              <a:buSzTx/>
              <a:buNone/>
              <a:defRPr sz="2000"/>
            </a:pPr>
            <a:r>
              <a:rPr dirty="0"/>
              <a:t>Gender, race, sexual identity or a person’s wealth status is not </a:t>
            </a:r>
            <a:r>
              <a:rPr lang="en-US" dirty="0"/>
              <a:t>	</a:t>
            </a:r>
            <a:r>
              <a:rPr dirty="0"/>
              <a:t>included in the decision-making process. </a:t>
            </a:r>
          </a:p>
        </p:txBody>
      </p:sp>
      <p:sp>
        <p:nvSpPr>
          <p:cNvPr id="457" name="Google Shape;327;p39"/>
          <p:cNvSpPr txBox="1">
            <a:spLocks noGrp="1"/>
          </p:cNvSpPr>
          <p:nvPr>
            <p:ph type="title"/>
          </p:nvPr>
        </p:nvSpPr>
        <p:spPr>
          <a:xfrm>
            <a:off x="736646" y="373025"/>
            <a:ext cx="7672500" cy="5778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65760">
              <a:defRPr sz="1280" b="1"/>
            </a:pPr>
            <a:r>
              <a:rPr dirty="0"/>
              <a:t>  </a:t>
            </a:r>
            <a:r>
              <a:rPr sz="2400" dirty="0"/>
              <a:t>     Can I Donate? </a:t>
            </a:r>
          </a:p>
        </p:txBody>
      </p:sp>
      <p:pic>
        <p:nvPicPr>
          <p:cNvPr id="458" name="Google Shape;328;p39" descr="Google Shape;328;p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925" y="973240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Google Shape;329;p39" descr="Google Shape;329;p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Google Shape;330;p39" descr="Google Shape;330;p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50" y="2606648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Google Shape;331;p39" descr="Google Shape;331;p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89" y="3096387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Google Shape;332;p39" descr="Google Shape;332;p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50" y="3586247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Google Shape;333;p39" descr="Google Shape;333;p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50" y="4216943"/>
            <a:ext cx="355876" cy="35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338;p40"/>
          <p:cNvGrpSpPr/>
          <p:nvPr/>
        </p:nvGrpSpPr>
        <p:grpSpPr>
          <a:xfrm>
            <a:off x="5867005" y="3128997"/>
            <a:ext cx="2041268" cy="1604595"/>
            <a:chOff x="0" y="0"/>
            <a:chExt cx="2041266" cy="1604593"/>
          </a:xfrm>
        </p:grpSpPr>
        <p:pic>
          <p:nvPicPr>
            <p:cNvPr id="467" name="Google Shape;339;p40" descr="Google Shape;339;p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041267" cy="1146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8" name="Google Shape;340;p40"/>
            <p:cNvSpPr txBox="1"/>
            <p:nvPr/>
          </p:nvSpPr>
          <p:spPr>
            <a:xfrm>
              <a:off x="13813" y="1162522"/>
              <a:ext cx="2027454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LIVER</a:t>
              </a:r>
            </a:p>
          </p:txBody>
        </p:sp>
      </p:grpSp>
      <p:grpSp>
        <p:nvGrpSpPr>
          <p:cNvPr id="472" name="Google Shape;341;p40"/>
          <p:cNvGrpSpPr/>
          <p:nvPr/>
        </p:nvGrpSpPr>
        <p:grpSpPr>
          <a:xfrm>
            <a:off x="6124168" y="755222"/>
            <a:ext cx="1526939" cy="1265914"/>
            <a:chOff x="0" y="0"/>
            <a:chExt cx="1526937" cy="1265913"/>
          </a:xfrm>
        </p:grpSpPr>
        <p:pic>
          <p:nvPicPr>
            <p:cNvPr id="470" name="Google Shape;342;p40" descr="Google Shape;342;p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526938" cy="8007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1" name="Google Shape;343;p40"/>
            <p:cNvSpPr txBox="1"/>
            <p:nvPr/>
          </p:nvSpPr>
          <p:spPr>
            <a:xfrm>
              <a:off x="17480" y="823842"/>
              <a:ext cx="1500745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KIDNEYS</a:t>
              </a:r>
            </a:p>
          </p:txBody>
        </p:sp>
      </p:grpSp>
      <p:grpSp>
        <p:nvGrpSpPr>
          <p:cNvPr id="475" name="Google Shape;344;p40"/>
          <p:cNvGrpSpPr/>
          <p:nvPr/>
        </p:nvGrpSpPr>
        <p:grpSpPr>
          <a:xfrm>
            <a:off x="7566687" y="1488564"/>
            <a:ext cx="1353117" cy="2069661"/>
            <a:chOff x="0" y="0"/>
            <a:chExt cx="1353116" cy="2069659"/>
          </a:xfrm>
        </p:grpSpPr>
        <p:pic>
          <p:nvPicPr>
            <p:cNvPr id="473" name="Google Shape;345;p40" descr="Google Shape;345;p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5" y="0"/>
              <a:ext cx="1351522" cy="159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4" name="Google Shape;346;p40"/>
            <p:cNvSpPr txBox="1"/>
            <p:nvPr/>
          </p:nvSpPr>
          <p:spPr>
            <a:xfrm>
              <a:off x="0" y="1627588"/>
              <a:ext cx="1353005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LUNGS</a:t>
              </a:r>
            </a:p>
          </p:txBody>
        </p:sp>
      </p:grpSp>
      <p:grpSp>
        <p:nvGrpSpPr>
          <p:cNvPr id="478" name="Google Shape;347;p40"/>
          <p:cNvGrpSpPr/>
          <p:nvPr/>
        </p:nvGrpSpPr>
        <p:grpSpPr>
          <a:xfrm>
            <a:off x="689252" y="1849152"/>
            <a:ext cx="1437350" cy="1348485"/>
            <a:chOff x="0" y="0"/>
            <a:chExt cx="1437348" cy="1348483"/>
          </a:xfrm>
        </p:grpSpPr>
        <p:pic>
          <p:nvPicPr>
            <p:cNvPr id="476" name="Google Shape;348;p40" descr="Google Shape;348;p40"/>
            <p:cNvPicPr>
              <a:picLocks noChangeAspect="1"/>
            </p:cNvPicPr>
            <p:nvPr/>
          </p:nvPicPr>
          <p:blipFill>
            <a:blip r:embed="rId7"/>
            <a:srcRect r="25799"/>
            <a:stretch>
              <a:fillRect/>
            </a:stretch>
          </p:blipFill>
          <p:spPr>
            <a:xfrm>
              <a:off x="32995" y="0"/>
              <a:ext cx="1066530" cy="978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Google Shape;349;p40"/>
            <p:cNvSpPr txBox="1"/>
            <p:nvPr/>
          </p:nvSpPr>
          <p:spPr>
            <a:xfrm>
              <a:off x="0" y="906412"/>
              <a:ext cx="1437349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HEART</a:t>
              </a:r>
            </a:p>
          </p:txBody>
        </p:sp>
      </p:grpSp>
      <p:grpSp>
        <p:nvGrpSpPr>
          <p:cNvPr id="481" name="Google Shape;350;p40"/>
          <p:cNvGrpSpPr/>
          <p:nvPr/>
        </p:nvGrpSpPr>
        <p:grpSpPr>
          <a:xfrm>
            <a:off x="1703349" y="3395305"/>
            <a:ext cx="1353101" cy="1475917"/>
            <a:chOff x="0" y="0"/>
            <a:chExt cx="1353100" cy="1475916"/>
          </a:xfrm>
        </p:grpSpPr>
        <p:pic>
          <p:nvPicPr>
            <p:cNvPr id="479" name="Google Shape;351;p40" descr="Google Shape;351;p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353101" cy="1050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0" name="Google Shape;352;p40"/>
            <p:cNvSpPr txBox="1"/>
            <p:nvPr/>
          </p:nvSpPr>
          <p:spPr>
            <a:xfrm>
              <a:off x="50" y="1033845"/>
              <a:ext cx="1353001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BRAIN</a:t>
              </a:r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357;p41" descr="Google Shape;357;p41"/>
          <p:cNvPicPr>
            <a:picLocks noChangeAspect="1"/>
          </p:cNvPicPr>
          <p:nvPr/>
        </p:nvPicPr>
        <p:blipFill>
          <a:blip r:embed="rId3"/>
          <a:srcRect b="10545"/>
          <a:stretch>
            <a:fillRect/>
          </a:stretch>
        </p:blipFill>
        <p:spPr>
          <a:xfrm>
            <a:off x="4861250" y="1512450"/>
            <a:ext cx="3013902" cy="3569777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Google Shape;358;p41"/>
          <p:cNvSpPr txBox="1">
            <a:spLocks noGrp="1"/>
          </p:cNvSpPr>
          <p:nvPr>
            <p:ph type="body" sz="quarter" idx="1"/>
          </p:nvPr>
        </p:nvSpPr>
        <p:spPr>
          <a:xfrm>
            <a:off x="735749" y="759537"/>
            <a:ext cx="8101202" cy="831901"/>
          </a:xfrm>
          <a:prstGeom prst="rect">
            <a:avLst/>
          </a:prstGeom>
          <a:solidFill>
            <a:srgbClr val="B6D7A8"/>
          </a:solidFill>
        </p:spPr>
        <p:txBody>
          <a:bodyPr/>
          <a:lstStyle/>
          <a:p>
            <a:pPr marL="0" indent="0" algn="ctr">
              <a:lnSpc>
                <a:spcPct val="80000"/>
              </a:lnSpc>
              <a:buSzTx/>
              <a:buNone/>
              <a:defRPr sz="2200">
                <a:solidFill>
                  <a:schemeClr val="accent2"/>
                </a:solidFill>
              </a:defRPr>
            </a:pPr>
            <a:r>
              <a:t>If you chose liver, lungs, heart and kidneys, you are CORRECT! Here is a list of all the other organs and tissues you can donate.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7" name="Google Shape;359;p41"/>
          <p:cNvSpPr txBox="1">
            <a:spLocks noGrp="1"/>
          </p:cNvSpPr>
          <p:nvPr>
            <p:ph type="title"/>
          </p:nvPr>
        </p:nvSpPr>
        <p:spPr>
          <a:xfrm>
            <a:off x="735746" y="181774"/>
            <a:ext cx="7672500" cy="5778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What Can I Donate? </a:t>
            </a:r>
          </a:p>
        </p:txBody>
      </p:sp>
      <p:graphicFrame>
        <p:nvGraphicFramePr>
          <p:cNvPr id="488" name="Google Shape;360;p41"/>
          <p:cNvGraphicFramePr/>
          <p:nvPr>
            <p:extLst>
              <p:ext uri="{D42A27DB-BD31-4B8C-83A1-F6EECF244321}">
                <p14:modId xmlns:p14="http://schemas.microsoft.com/office/powerpoint/2010/main" val="1762318791"/>
              </p:ext>
            </p:extLst>
          </p:nvPr>
        </p:nvGraphicFramePr>
        <p:xfrm>
          <a:off x="1561850" y="1807549"/>
          <a:ext cx="3084500" cy="298683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5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ORGANS 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TISSUES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Heart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Cornea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Lungs (2)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Heart Valves/Pericardium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Liver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Tendons/Ligaments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Kidneys (2)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Veins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Intestines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Skin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1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Pancreas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Bone grafts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89" name="Google Shape;361;p41" descr="Google Shape;361;p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366;p42"/>
          <p:cNvSpPr txBox="1">
            <a:spLocks noGrp="1"/>
          </p:cNvSpPr>
          <p:nvPr>
            <p:ph type="title"/>
          </p:nvPr>
        </p:nvSpPr>
        <p:spPr>
          <a:xfrm>
            <a:off x="736646" y="373025"/>
            <a:ext cx="7672500" cy="5778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r>
              <a:t>Can I Be a Part of the Organ Donation Process? </a:t>
            </a:r>
          </a:p>
        </p:txBody>
      </p:sp>
      <p:pic>
        <p:nvPicPr>
          <p:cNvPr id="494" name="Google Shape;367;p42" descr="Google Shape;367;p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402" y="838899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Google Shape;368;p42" descr="Google Shape;368;p42">
            <a:hlinkClick r:id="rId3"/>
          </p:cNvPr>
          <p:cNvPicPr>
            <a:picLocks noChangeAspect="1"/>
          </p:cNvPicPr>
          <p:nvPr/>
        </p:nvPicPr>
        <p:blipFill>
          <a:blip r:embed="rId4"/>
          <a:srcRect b="3576"/>
          <a:stretch>
            <a:fillRect/>
          </a:stretch>
        </p:blipFill>
        <p:spPr>
          <a:xfrm>
            <a:off x="795050" y="1518324"/>
            <a:ext cx="7672501" cy="2949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Google Shape;369;p42" descr="Google Shape;369;p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9" name="Google Shape;370;p42"/>
          <p:cNvGrpSpPr/>
          <p:nvPr/>
        </p:nvGrpSpPr>
        <p:grpSpPr>
          <a:xfrm>
            <a:off x="1604699" y="4596800"/>
            <a:ext cx="5926502" cy="442072"/>
            <a:chOff x="0" y="0"/>
            <a:chExt cx="5926500" cy="442071"/>
          </a:xfrm>
        </p:grpSpPr>
        <p:sp>
          <p:nvSpPr>
            <p:cNvPr id="497" name="Rectangle"/>
            <p:cNvSpPr/>
            <p:nvPr/>
          </p:nvSpPr>
          <p:spPr>
            <a:xfrm>
              <a:off x="0" y="0"/>
              <a:ext cx="5926501" cy="354001"/>
            </a:xfrm>
            <a:prstGeom prst="rect">
              <a:avLst/>
            </a:prstGeom>
            <a:solidFill>
              <a:srgbClr val="CFE2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498" name="**Click on the arrow to proceed to a short video."/>
            <p:cNvSpPr txBox="1"/>
            <p:nvPr/>
          </p:nvSpPr>
          <p:spPr>
            <a:xfrm>
              <a:off x="0" y="0"/>
              <a:ext cx="5926501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**Click on the arrow to proceed to a short video.</a:t>
              </a:r>
            </a:p>
          </p:txBody>
        </p:sp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375;p43"/>
          <p:cNvSpPr txBox="1">
            <a:spLocks noGrp="1"/>
          </p:cNvSpPr>
          <p:nvPr>
            <p:ph type="title"/>
          </p:nvPr>
        </p:nvSpPr>
        <p:spPr>
          <a:xfrm>
            <a:off x="736646" y="34675"/>
            <a:ext cx="7672500" cy="719080"/>
          </a:xfrm>
          <a:prstGeom prst="rect">
            <a:avLst/>
          </a:prstGeom>
        </p:spPr>
        <p:txBody>
          <a:bodyPr/>
          <a:lstStyle/>
          <a:p>
            <a:pPr defTabSz="365760">
              <a:defRPr sz="1000"/>
            </a:pPr>
            <a:endParaRPr/>
          </a:p>
          <a:p>
            <a:pPr defTabSz="365760">
              <a:defRPr sz="2400" b="1"/>
            </a:pPr>
            <a:r>
              <a:t>Is it Important to Make a Decision? </a:t>
            </a:r>
            <a:endParaRPr sz="1400"/>
          </a:p>
        </p:txBody>
      </p:sp>
      <p:pic>
        <p:nvPicPr>
          <p:cNvPr id="502" name="Google Shape;376;p43" descr="Google Shape;376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666" y="862848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Google Shape;377;p43" descr="Google Shape;377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Google Shape;378;p43"/>
          <p:cNvSpPr txBox="1"/>
          <p:nvPr/>
        </p:nvSpPr>
        <p:spPr>
          <a:xfrm>
            <a:off x="836250" y="1476016"/>
            <a:ext cx="7473299" cy="1292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indent="457200">
              <a:defRPr sz="2400" b="1">
                <a:solidFill>
                  <a:srgbClr val="404549"/>
                </a:solidFill>
              </a:defRPr>
            </a:pPr>
            <a:r>
              <a:rPr dirty="0"/>
              <a:t>Discuss</a:t>
            </a:r>
            <a:r>
              <a:rPr b="0" dirty="0"/>
              <a:t> donation with your family, even though </a:t>
            </a:r>
            <a:r>
              <a:rPr lang="en-US" b="0" dirty="0"/>
              <a:t>	</a:t>
            </a:r>
            <a:r>
              <a:rPr b="0" dirty="0"/>
              <a:t>many people don’t like to discuss end-of-life</a:t>
            </a:r>
            <a:r>
              <a:rPr lang="en-US" b="0" dirty="0"/>
              <a:t> 	</a:t>
            </a:r>
            <a:r>
              <a:rPr b="0" dirty="0"/>
              <a:t>situations.</a:t>
            </a:r>
          </a:p>
        </p:txBody>
      </p:sp>
      <p:sp>
        <p:nvSpPr>
          <p:cNvPr id="505" name="Google Shape;379;p43"/>
          <p:cNvSpPr txBox="1"/>
          <p:nvPr/>
        </p:nvSpPr>
        <p:spPr>
          <a:xfrm>
            <a:off x="835349" y="2769028"/>
            <a:ext cx="7782302" cy="1292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indent="457200">
              <a:defRPr sz="2400" b="1">
                <a:solidFill>
                  <a:srgbClr val="404549"/>
                </a:solidFill>
              </a:defRPr>
            </a:pPr>
            <a:r>
              <a:rPr dirty="0"/>
              <a:t>Decide</a:t>
            </a:r>
            <a:r>
              <a:rPr b="0" dirty="0"/>
              <a:t> what you want to do, and share with your </a:t>
            </a:r>
            <a:r>
              <a:rPr lang="en-US" dirty="0"/>
              <a:t> 	</a:t>
            </a:r>
            <a:r>
              <a:rPr b="0" dirty="0"/>
              <a:t>family that way they do not have to wonder what </a:t>
            </a:r>
            <a:r>
              <a:rPr lang="en-US" b="0" dirty="0"/>
              <a:t>	</a:t>
            </a:r>
            <a:r>
              <a:rPr b="0" dirty="0"/>
              <a:t>you want. </a:t>
            </a:r>
          </a:p>
        </p:txBody>
      </p:sp>
      <p:pic>
        <p:nvPicPr>
          <p:cNvPr id="506" name="Google Shape;380;p43" descr="Google Shape;380;p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24" y="1780525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Google Shape;381;p43" descr="Google Shape;381;p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24" y="3096324"/>
            <a:ext cx="355876" cy="3558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Google Shape;382;p43"/>
          <p:cNvSpPr txBox="1"/>
          <p:nvPr/>
        </p:nvSpPr>
        <p:spPr>
          <a:xfrm>
            <a:off x="1321299" y="4104092"/>
            <a:ext cx="6919501" cy="884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400" b="1">
                <a:solidFill>
                  <a:srgbClr val="404549"/>
                </a:solidFill>
              </a:defRPr>
            </a:pPr>
            <a:r>
              <a:t>Document</a:t>
            </a:r>
            <a:r>
              <a:rPr b="0">
                <a:solidFill>
                  <a:schemeClr val="accent2">
                    <a:lumOff val="21764"/>
                  </a:schemeClr>
                </a:solidFill>
              </a:rPr>
              <a:t> your decision when applying for your driver’s license. </a:t>
            </a:r>
          </a:p>
        </p:txBody>
      </p:sp>
      <p:pic>
        <p:nvPicPr>
          <p:cNvPr id="509" name="Google Shape;383;p43" descr="Google Shape;383;p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24" y="4215053"/>
            <a:ext cx="355876" cy="35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1" animBg="1" advAuto="0"/>
      <p:bldP spid="505" grpId="2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388;p44" descr="Google Shape;388;p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0" y="312824"/>
            <a:ext cx="6381576" cy="460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Google Shape;389;p44" descr="Google Shape;389;p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499" y="1487499"/>
            <a:ext cx="3271577" cy="199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Google Shape;390;p44" descr="Google Shape;390;p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14;p16"/>
          <p:cNvSpPr txBox="1">
            <a:spLocks noGrp="1"/>
          </p:cNvSpPr>
          <p:nvPr>
            <p:ph type="body" idx="1"/>
          </p:nvPr>
        </p:nvSpPr>
        <p:spPr>
          <a:xfrm>
            <a:off x="29874" y="792124"/>
            <a:ext cx="9230102" cy="2484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3500"/>
              </a:lnSpc>
              <a:buSz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t>When you apply for your driver’s license you’ll be asked to make a big, potentially lifesaving, decision. You’ll be asked whether you wish to register as an organ, tissue and eye donor - a decision that could save someone’s life.</a:t>
            </a:r>
          </a:p>
        </p:txBody>
      </p:sp>
      <p:sp>
        <p:nvSpPr>
          <p:cNvPr id="172" name="Google Shape;115;p16"/>
          <p:cNvSpPr txBox="1">
            <a:spLocks noGrp="1"/>
          </p:cNvSpPr>
          <p:nvPr>
            <p:ph type="title"/>
          </p:nvPr>
        </p:nvSpPr>
        <p:spPr>
          <a:xfrm>
            <a:off x="29850" y="181762"/>
            <a:ext cx="9084300" cy="5778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When Applying for Your License</a:t>
            </a:r>
          </a:p>
        </p:txBody>
      </p:sp>
      <p:pic>
        <p:nvPicPr>
          <p:cNvPr id="173" name="Google Shape;116;p16" descr="Google Shape;116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Google Shape;117;p16" descr="Google Shape;117;p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75" y="1861224"/>
            <a:ext cx="1840276" cy="294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Google Shape;118;p16" descr="Google Shape;118;p16"/>
          <p:cNvPicPr>
            <a:picLocks noChangeAspect="1"/>
          </p:cNvPicPr>
          <p:nvPr/>
        </p:nvPicPr>
        <p:blipFill>
          <a:blip r:embed="rId4"/>
          <a:srcRect r="1941"/>
          <a:stretch>
            <a:fillRect/>
          </a:stretch>
        </p:blipFill>
        <p:spPr>
          <a:xfrm>
            <a:off x="2179074" y="2168350"/>
            <a:ext cx="6880651" cy="233015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Google Shape;119;p16"/>
          <p:cNvSpPr/>
          <p:nvPr/>
        </p:nvSpPr>
        <p:spPr>
          <a:xfrm flipH="1" flipV="1">
            <a:off x="1965750" y="4631051"/>
            <a:ext cx="735901" cy="245399"/>
          </a:xfrm>
          <a:prstGeom prst="line">
            <a:avLst/>
          </a:prstGeom>
          <a:ln w="28575">
            <a:solidFill>
              <a:srgbClr val="DB7712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Google Shape;120;p16"/>
          <p:cNvSpPr/>
          <p:nvPr/>
        </p:nvSpPr>
        <p:spPr>
          <a:xfrm>
            <a:off x="2182099" y="4234300"/>
            <a:ext cx="3391501" cy="331801"/>
          </a:xfrm>
          <a:prstGeom prst="roundRect">
            <a:avLst>
              <a:gd name="adj" fmla="val 16667"/>
            </a:avLst>
          </a:prstGeom>
          <a:ln w="28575">
            <a:solidFill>
              <a:srgbClr val="DB7712"/>
            </a:solidFill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395;p45" descr="Google Shape;395;p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Google Shape;396;p45" descr="Google Shape;396;p4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49" y="109450"/>
            <a:ext cx="7074252" cy="45049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3" name="Google Shape;397;p45"/>
          <p:cNvGrpSpPr/>
          <p:nvPr/>
        </p:nvGrpSpPr>
        <p:grpSpPr>
          <a:xfrm>
            <a:off x="1481949" y="4691124"/>
            <a:ext cx="5926503" cy="461633"/>
            <a:chOff x="0" y="0"/>
            <a:chExt cx="5926501" cy="461631"/>
          </a:xfrm>
        </p:grpSpPr>
        <p:sp>
          <p:nvSpPr>
            <p:cNvPr id="521" name="Rectangle"/>
            <p:cNvSpPr/>
            <p:nvPr/>
          </p:nvSpPr>
          <p:spPr>
            <a:xfrm>
              <a:off x="0" y="0"/>
              <a:ext cx="5926501" cy="354001"/>
            </a:xfrm>
            <a:prstGeom prst="rect">
              <a:avLst/>
            </a:prstGeom>
            <a:solidFill>
              <a:srgbClr val="CFE2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522" name="**Click on the arrow to proceed to a short video."/>
            <p:cNvSpPr txBox="1"/>
            <p:nvPr/>
          </p:nvSpPr>
          <p:spPr>
            <a:xfrm>
              <a:off x="0" y="0"/>
              <a:ext cx="5926501" cy="4616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rPr dirty="0"/>
                <a:t>**Click on the </a:t>
              </a:r>
              <a:r>
                <a:rPr lang="en-US" dirty="0"/>
                <a:t>image</a:t>
              </a:r>
              <a:r>
                <a:rPr dirty="0"/>
                <a:t> to proceed to a short video.</a:t>
              </a:r>
            </a:p>
          </p:txBody>
        </p:sp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402;p46" descr="Google Shape;402;p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99998">
            <a:off x="2372924" y="1"/>
            <a:ext cx="4220316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Google Shape;403;p46" descr="Google Shape;403;p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408;p47"/>
          <p:cNvSpPr txBox="1">
            <a:spLocks noGrp="1"/>
          </p:cNvSpPr>
          <p:nvPr>
            <p:ph type="body" idx="1"/>
          </p:nvPr>
        </p:nvSpPr>
        <p:spPr>
          <a:xfrm>
            <a:off x="1333154" y="1542480"/>
            <a:ext cx="7704001" cy="289320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Donate Life Wisconsin</a:t>
            </a:r>
          </a:p>
          <a:p>
            <a:pPr marL="0" lvl="1" indent="228600">
              <a:buClrTx/>
              <a:buSzTx/>
              <a:buFontTx/>
              <a:buNone/>
              <a:defRPr sz="2000" u="sng">
                <a:solidFill>
                  <a:srgbClr val="0000FF"/>
                </a:solidFill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Donate Life Wisconsin/Resources</a:t>
            </a:r>
            <a:endParaRPr sz="2400" dirty="0"/>
          </a:p>
          <a:p>
            <a:pPr marL="0" indent="0"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/>
              </a:rPr>
              <a:t>Wisconsin Department of Health Services: Organ &amp; Tissue Donation Program FAQ</a:t>
            </a:r>
          </a:p>
          <a:p>
            <a:pPr marL="0" indent="0"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rPr>
              <a:t>Donate Life America FAQ</a:t>
            </a:r>
          </a:p>
          <a:p>
            <a:pPr marL="0" indent="0"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6"/>
              </a:rPr>
              <a:t>United Network for Organ Sharing</a:t>
            </a:r>
          </a:p>
        </p:txBody>
      </p:sp>
      <p:sp>
        <p:nvSpPr>
          <p:cNvPr id="531" name="Google Shape;409;p47"/>
          <p:cNvSpPr txBox="1">
            <a:spLocks noGrp="1"/>
          </p:cNvSpPr>
          <p:nvPr>
            <p:ph type="title"/>
          </p:nvPr>
        </p:nvSpPr>
        <p:spPr>
          <a:xfrm>
            <a:off x="736646" y="373025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Are there more resources available? </a:t>
            </a:r>
          </a:p>
        </p:txBody>
      </p:sp>
      <p:pic>
        <p:nvPicPr>
          <p:cNvPr id="532" name="Google Shape;410;p47" descr="Google Shape;410;p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402" y="915099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Google Shape;411;p47" descr="Google Shape;411;p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Google Shape;330;p39" descr="Google Shape;330;p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485" y="1620704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Google Shape;330;p39" descr="Google Shape;330;p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485" y="2269404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Google Shape;330;p39" descr="Google Shape;330;p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485" y="3025075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Google Shape;330;p39" descr="Google Shape;330;p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485" y="3373411"/>
            <a:ext cx="355876" cy="35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416;p48"/>
          <p:cNvSpPr txBox="1">
            <a:spLocks noGrp="1"/>
          </p:cNvSpPr>
          <p:nvPr>
            <p:ph type="body" idx="1"/>
          </p:nvPr>
        </p:nvSpPr>
        <p:spPr>
          <a:xfrm>
            <a:off x="851574" y="1630500"/>
            <a:ext cx="7704002" cy="3513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000000"/>
                </a:solidFill>
              </a:defRPr>
            </a:pPr>
            <a:r>
              <a:rPr dirty="0"/>
              <a:t>Here are the ways to register for the Wisconsin Donor Registry: 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indent="457200">
              <a:lnSpc>
                <a:spcPct val="90000"/>
              </a:lnSpc>
              <a:buSzTx/>
              <a:buNone/>
              <a:defRPr sz="2400">
                <a:solidFill>
                  <a:srgbClr val="000000"/>
                </a:solidFill>
              </a:defRPr>
            </a:pPr>
            <a:r>
              <a:rPr dirty="0"/>
              <a:t>Check            when applying for your driver’s license at the DMV.</a:t>
            </a:r>
          </a:p>
          <a:p>
            <a:pPr marL="0" indent="457200">
              <a:lnSpc>
                <a:spcPct val="90000"/>
              </a:lnSpc>
              <a:spcBef>
                <a:spcPts val="1600"/>
              </a:spcBef>
              <a:buSzTx/>
              <a:buNone/>
              <a:defRPr sz="2400">
                <a:solidFill>
                  <a:srgbClr val="000000"/>
                </a:solidFill>
              </a:defRPr>
            </a:pPr>
            <a:r>
              <a:rPr dirty="0"/>
              <a:t>Sign up online at </a:t>
            </a:r>
            <a:r>
              <a:rPr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Donate Life Wisconsin website</a:t>
            </a:r>
            <a:r>
              <a:rPr dirty="0"/>
              <a:t>. </a:t>
            </a:r>
          </a:p>
          <a:p>
            <a:pPr marL="0" indent="457200">
              <a:lnSpc>
                <a:spcPct val="90000"/>
              </a:lnSpc>
              <a:spcBef>
                <a:spcPts val="1600"/>
              </a:spcBef>
              <a:buSzTx/>
              <a:buNone/>
              <a:defRPr sz="2400">
                <a:solidFill>
                  <a:srgbClr val="000000"/>
                </a:solidFill>
              </a:defRPr>
            </a:pPr>
            <a:r>
              <a:rPr dirty="0"/>
              <a:t>Sign up when you apply for a hunting, fishing or trapping license with the </a:t>
            </a:r>
            <a:r>
              <a:rPr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DNR</a:t>
            </a:r>
            <a:r>
              <a:rPr dirty="0"/>
              <a:t>. </a:t>
            </a:r>
          </a:p>
        </p:txBody>
      </p:sp>
      <p:sp>
        <p:nvSpPr>
          <p:cNvPr id="541" name="Google Shape;417;p48"/>
          <p:cNvSpPr txBox="1">
            <a:spLocks noGrp="1"/>
          </p:cNvSpPr>
          <p:nvPr>
            <p:ph type="title"/>
          </p:nvPr>
        </p:nvSpPr>
        <p:spPr>
          <a:xfrm>
            <a:off x="736646" y="373025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Can I Register to be a Donor? </a:t>
            </a:r>
          </a:p>
        </p:txBody>
      </p:sp>
      <p:pic>
        <p:nvPicPr>
          <p:cNvPr id="542" name="Google Shape;418;p48" descr="Google Shape;418;p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127" y="1038624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Google Shape;419;p48" descr="Google Shape;419;p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677" y="2511799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Google Shape;420;p48" descr="Google Shape;420;p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Google Shape;421;p48" descr="Google Shape;421;p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74" y="2687349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Google Shape;422;p48" descr="Google Shape;422;p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74" y="3508750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Google Shape;423;p48" descr="Google Shape;423;p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74" y="4100000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Google Shape;424;p48" descr="Google Shape;424;p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374" y="3272875"/>
            <a:ext cx="1099426" cy="1014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429;p49" descr="Google Shape;429;p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0" y="76200"/>
            <a:ext cx="7669715" cy="499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Google Shape;430;p49" descr="Google Shape;430;p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435;p50"/>
          <p:cNvSpPr txBox="1">
            <a:spLocks noGrp="1"/>
          </p:cNvSpPr>
          <p:nvPr>
            <p:ph type="body" idx="1"/>
          </p:nvPr>
        </p:nvSpPr>
        <p:spPr>
          <a:xfrm>
            <a:off x="719999" y="984075"/>
            <a:ext cx="7704002" cy="3513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400"/>
            </a:lvl1pPr>
          </a:lstStyle>
          <a:p>
            <a:r>
              <a:t>Thank you for participating today in this presentation. We hope you decide to experience the power of saying </a:t>
            </a:r>
          </a:p>
        </p:txBody>
      </p:sp>
      <p:pic>
        <p:nvPicPr>
          <p:cNvPr id="554" name="Google Shape;436;p50" descr="Google Shape;436;p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244" y="2286378"/>
            <a:ext cx="3212152" cy="168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Google Shape;437;p50" descr="Google Shape;437;p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Google Shape;438;p50" descr="Google Shape;438;p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0" y="3400375"/>
            <a:ext cx="12954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Google Shape;439;p50"/>
          <p:cNvSpPr txBox="1"/>
          <p:nvPr/>
        </p:nvSpPr>
        <p:spPr>
          <a:xfrm>
            <a:off x="2600000" y="4248050"/>
            <a:ext cx="4288500" cy="50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5"/>
              </a:rPr>
              <a:t>https://donatelifewisconsin.org/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25;p17"/>
          <p:cNvSpPr txBox="1">
            <a:spLocks noGrp="1"/>
          </p:cNvSpPr>
          <p:nvPr>
            <p:ph type="body" idx="1"/>
          </p:nvPr>
        </p:nvSpPr>
        <p:spPr>
          <a:xfrm>
            <a:off x="719999" y="1055849"/>
            <a:ext cx="77040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endParaRPr sz="2400" b="1"/>
          </a:p>
          <a:p>
            <a:pPr marL="0" indent="0" algn="ctr">
              <a:spcBef>
                <a:spcPts val="1600"/>
              </a:spcBef>
              <a:buSzTx/>
              <a:buNone/>
            </a:pPr>
            <a:endParaRPr sz="2400" b="1"/>
          </a:p>
          <a:p>
            <a:pPr marL="0" indent="0" algn="ctr">
              <a:spcBef>
                <a:spcPts val="1600"/>
              </a:spcBef>
              <a:buSzTx/>
              <a:buNone/>
              <a:defRPr sz="2400" b="1"/>
            </a:pPr>
            <a:r>
              <a:t>Let’s see…</a:t>
            </a:r>
          </a:p>
        </p:txBody>
      </p:sp>
      <p:sp>
        <p:nvSpPr>
          <p:cNvPr id="180" name="Google Shape;126;p17"/>
          <p:cNvSpPr txBox="1">
            <a:spLocks noGrp="1"/>
          </p:cNvSpPr>
          <p:nvPr>
            <p:ph type="title"/>
          </p:nvPr>
        </p:nvSpPr>
        <p:spPr>
          <a:xfrm>
            <a:off x="735746" y="944525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93192">
              <a:defRPr sz="1376" b="1"/>
            </a:pPr>
            <a:r>
              <a:t>What do you already know </a:t>
            </a:r>
          </a:p>
          <a:p>
            <a:pPr defTabSz="393192">
              <a:defRPr sz="1376" b="1"/>
            </a:pPr>
            <a:r>
              <a:t>about organ, tissue and eye donation?</a:t>
            </a:r>
          </a:p>
        </p:txBody>
      </p:sp>
      <p:pic>
        <p:nvPicPr>
          <p:cNvPr id="181" name="Google Shape;127;p17" descr="Google Shape;127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oogle Shape;128;p17"/>
          <p:cNvGrpSpPr/>
          <p:nvPr/>
        </p:nvGrpSpPr>
        <p:grpSpPr>
          <a:xfrm>
            <a:off x="3138474" y="3089125"/>
            <a:ext cx="3306302" cy="1063501"/>
            <a:chOff x="0" y="0"/>
            <a:chExt cx="3306300" cy="1063500"/>
          </a:xfrm>
        </p:grpSpPr>
        <p:sp>
          <p:nvSpPr>
            <p:cNvPr id="182" name="Google Shape;129;p17"/>
            <p:cNvSpPr/>
            <p:nvPr/>
          </p:nvSpPr>
          <p:spPr>
            <a:xfrm>
              <a:off x="0" y="0"/>
              <a:ext cx="3306301" cy="10635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9DAF8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3" name="Google Shape;130;p17"/>
            <p:cNvSpPr txBox="1"/>
            <p:nvPr/>
          </p:nvSpPr>
          <p:spPr>
            <a:xfrm>
              <a:off x="83825" y="291374"/>
              <a:ext cx="2699401" cy="442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5"/>
                  </a:solidFill>
                </a:defRPr>
              </a:lvl1pPr>
            </a:lstStyle>
            <a:p>
              <a:r>
                <a:t>NEXT SLIDE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35;p18"/>
          <p:cNvSpPr txBox="1">
            <a:spLocks noGrp="1"/>
          </p:cNvSpPr>
          <p:nvPr>
            <p:ph type="body" sz="half" idx="1"/>
          </p:nvPr>
        </p:nvSpPr>
        <p:spPr>
          <a:xfrm>
            <a:off x="503749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600"/>
              </a:spcBef>
              <a:buSzTx/>
              <a:buNone/>
              <a:defRPr sz="3000"/>
            </a:pPr>
            <a:r>
              <a:t>How many people are on the </a:t>
            </a:r>
            <a:r>
              <a:rPr b="1"/>
              <a:t>national </a:t>
            </a:r>
            <a:r>
              <a:t>waiting list for a life-changing transplant?</a:t>
            </a:r>
          </a:p>
        </p:txBody>
      </p:sp>
      <p:sp>
        <p:nvSpPr>
          <p:cNvPr id="187" name="Google Shape;136;p18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#1</a:t>
            </a:r>
          </a:p>
        </p:txBody>
      </p:sp>
      <p:grpSp>
        <p:nvGrpSpPr>
          <p:cNvPr id="190" name="Google Shape;137;p18"/>
          <p:cNvGrpSpPr/>
          <p:nvPr/>
        </p:nvGrpSpPr>
        <p:grpSpPr>
          <a:xfrm>
            <a:off x="5166174" y="731899"/>
            <a:ext cx="3060901" cy="572702"/>
            <a:chOff x="0" y="0"/>
            <a:chExt cx="3060899" cy="572700"/>
          </a:xfrm>
        </p:grpSpPr>
        <p:sp>
          <p:nvSpPr>
            <p:cNvPr id="188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189" name="25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marL="457200" indent="-361950">
                <a:buClr>
                  <a:srgbClr val="000000"/>
                </a:buClr>
                <a:buSzPts val="2100"/>
                <a:buAutoNum type="alphaUcPeriod"/>
                <a:defRPr sz="2100" b="1"/>
              </a:lvl1pPr>
            </a:lstStyle>
            <a:p>
              <a:r>
                <a:t>25,000+</a:t>
              </a:r>
            </a:p>
          </p:txBody>
        </p:sp>
      </p:grpSp>
      <p:grpSp>
        <p:nvGrpSpPr>
          <p:cNvPr id="193" name="Google Shape;138;p18"/>
          <p:cNvGrpSpPr/>
          <p:nvPr/>
        </p:nvGrpSpPr>
        <p:grpSpPr>
          <a:xfrm>
            <a:off x="5166174" y="1815487"/>
            <a:ext cx="3060902" cy="572703"/>
            <a:chOff x="0" y="-1"/>
            <a:chExt cx="3060900" cy="572702"/>
          </a:xfrm>
        </p:grpSpPr>
        <p:sp>
          <p:nvSpPr>
            <p:cNvPr id="191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192" name="B. 100,000+"/>
            <p:cNvSpPr txBox="1"/>
            <p:nvPr/>
          </p:nvSpPr>
          <p:spPr>
            <a:xfrm>
              <a:off x="0" y="-1"/>
              <a:ext cx="3060900" cy="50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r>
                <a:rPr lang="en-US" dirty="0"/>
                <a:t>B.</a:t>
              </a:r>
              <a:r>
                <a:rPr dirty="0"/>
                <a:t>100,000+</a:t>
              </a:r>
            </a:p>
          </p:txBody>
        </p:sp>
      </p:grpSp>
      <p:grpSp>
        <p:nvGrpSpPr>
          <p:cNvPr id="196" name="Google Shape;139;p18"/>
          <p:cNvGrpSpPr/>
          <p:nvPr/>
        </p:nvGrpSpPr>
        <p:grpSpPr>
          <a:xfrm>
            <a:off x="5166174" y="2899074"/>
            <a:ext cx="3060901" cy="572701"/>
            <a:chOff x="0" y="0"/>
            <a:chExt cx="3060899" cy="572700"/>
          </a:xfrm>
        </p:grpSpPr>
        <p:sp>
          <p:nvSpPr>
            <p:cNvPr id="194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195" name="C. 500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C. 500,000+</a:t>
              </a:r>
            </a:p>
          </p:txBody>
        </p:sp>
      </p:grpSp>
      <p:grpSp>
        <p:nvGrpSpPr>
          <p:cNvPr id="199" name="Google Shape;128;p17"/>
          <p:cNvGrpSpPr/>
          <p:nvPr/>
        </p:nvGrpSpPr>
        <p:grpSpPr>
          <a:xfrm>
            <a:off x="5280072" y="3888891"/>
            <a:ext cx="3306301" cy="1063501"/>
            <a:chOff x="0" y="0"/>
            <a:chExt cx="3306300" cy="1063500"/>
          </a:xfrm>
        </p:grpSpPr>
        <p:sp>
          <p:nvSpPr>
            <p:cNvPr id="197" name="Google Shape;129;p17"/>
            <p:cNvSpPr/>
            <p:nvPr/>
          </p:nvSpPr>
          <p:spPr>
            <a:xfrm>
              <a:off x="0" y="0"/>
              <a:ext cx="3306301" cy="10635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9DAF8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8" name="Google Shape;130;p17"/>
            <p:cNvSpPr txBox="1"/>
            <p:nvPr/>
          </p:nvSpPr>
          <p:spPr>
            <a:xfrm>
              <a:off x="83825" y="291374"/>
              <a:ext cx="2699401" cy="442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5"/>
                  </a:solidFill>
                </a:defRPr>
              </a:lvl1pPr>
            </a:lstStyle>
            <a:p>
              <a:r>
                <a:t>NEXT SLIDE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44;p19"/>
          <p:cNvSpPr txBox="1">
            <a:spLocks noGrp="1"/>
          </p:cNvSpPr>
          <p:nvPr>
            <p:ph type="body" sz="half" idx="1"/>
          </p:nvPr>
        </p:nvSpPr>
        <p:spPr>
          <a:xfrm>
            <a:off x="503749" y="1330574"/>
            <a:ext cx="4068302" cy="3513001"/>
          </a:xfrm>
          <a:prstGeom prst="rect">
            <a:avLst/>
          </a:prstGeom>
        </p:spPr>
        <p:txBody>
          <a:bodyPr/>
          <a:lstStyle/>
          <a:p>
            <a:pPr marL="0" indent="457200">
              <a:lnSpc>
                <a:spcPct val="90000"/>
              </a:lnSpc>
              <a:buSzTx/>
              <a:buNone/>
              <a:defRPr sz="3000" b="1"/>
            </a:pPr>
            <a:r>
              <a:rPr dirty="0"/>
              <a:t>B.  Over 100,000 are waiting in the U.S.</a:t>
            </a:r>
          </a:p>
          <a:p>
            <a:pPr marL="0" indent="457200">
              <a:lnSpc>
                <a:spcPct val="90000"/>
              </a:lnSpc>
              <a:spcBef>
                <a:spcPts val="1600"/>
              </a:spcBef>
              <a:buSzTx/>
              <a:buNone/>
              <a:defRPr sz="2800"/>
            </a:pPr>
            <a:r>
              <a:rPr dirty="0"/>
              <a:t>More than 1</a:t>
            </a:r>
            <a:r>
              <a:rPr lang="en-US" dirty="0"/>
              <a:t>,</a:t>
            </a:r>
            <a:r>
              <a:rPr dirty="0"/>
              <a:t>400 Wisconsin residents are on that list.</a:t>
            </a:r>
          </a:p>
        </p:txBody>
      </p:sp>
      <p:sp>
        <p:nvSpPr>
          <p:cNvPr id="202" name="Google Shape;145;p19"/>
          <p:cNvSpPr txBox="1">
            <a:spLocks noGrp="1"/>
          </p:cNvSpPr>
          <p:nvPr>
            <p:ph type="title"/>
          </p:nvPr>
        </p:nvSpPr>
        <p:spPr>
          <a:xfrm>
            <a:off x="920274" y="599850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#1</a:t>
            </a:r>
          </a:p>
        </p:txBody>
      </p:sp>
      <p:grpSp>
        <p:nvGrpSpPr>
          <p:cNvPr id="205" name="Google Shape;146;p19"/>
          <p:cNvGrpSpPr/>
          <p:nvPr/>
        </p:nvGrpSpPr>
        <p:grpSpPr>
          <a:xfrm>
            <a:off x="5166174" y="876399"/>
            <a:ext cx="3060901" cy="572702"/>
            <a:chOff x="0" y="0"/>
            <a:chExt cx="3060899" cy="572700"/>
          </a:xfrm>
        </p:grpSpPr>
        <p:sp>
          <p:nvSpPr>
            <p:cNvPr id="20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04" name="A. 25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25,000+</a:t>
              </a:r>
            </a:p>
          </p:txBody>
        </p:sp>
      </p:grpSp>
      <p:grpSp>
        <p:nvGrpSpPr>
          <p:cNvPr id="208" name="Google Shape;147;p19"/>
          <p:cNvGrpSpPr/>
          <p:nvPr/>
        </p:nvGrpSpPr>
        <p:grpSpPr>
          <a:xfrm>
            <a:off x="5166174" y="1999050"/>
            <a:ext cx="3060901" cy="572701"/>
            <a:chOff x="0" y="0"/>
            <a:chExt cx="3060899" cy="572700"/>
          </a:xfrm>
        </p:grpSpPr>
        <p:sp>
          <p:nvSpPr>
            <p:cNvPr id="206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07" name="B. 100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100,000+</a:t>
              </a:r>
            </a:p>
          </p:txBody>
        </p:sp>
      </p:grpSp>
      <p:grpSp>
        <p:nvGrpSpPr>
          <p:cNvPr id="211" name="Google Shape;148;p19"/>
          <p:cNvGrpSpPr/>
          <p:nvPr/>
        </p:nvGrpSpPr>
        <p:grpSpPr>
          <a:xfrm>
            <a:off x="5166174" y="3022924"/>
            <a:ext cx="3060901" cy="572701"/>
            <a:chOff x="0" y="0"/>
            <a:chExt cx="3060899" cy="572700"/>
          </a:xfrm>
        </p:grpSpPr>
        <p:sp>
          <p:nvSpPr>
            <p:cNvPr id="209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10" name="C. 500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C. 500,000+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53;p20"/>
          <p:cNvSpPr txBox="1">
            <a:spLocks noGrp="1"/>
          </p:cNvSpPr>
          <p:nvPr>
            <p:ph type="body" sz="half" idx="1"/>
          </p:nvPr>
        </p:nvSpPr>
        <p:spPr>
          <a:xfrm>
            <a:off x="349575" y="1187724"/>
            <a:ext cx="4300800" cy="259590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How many people die each day waiting for a life-saving transplant?</a:t>
            </a:r>
          </a:p>
        </p:txBody>
      </p:sp>
      <p:sp>
        <p:nvSpPr>
          <p:cNvPr id="216" name="Google Shape;154;p20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#2</a:t>
            </a:r>
          </a:p>
        </p:txBody>
      </p:sp>
      <p:grpSp>
        <p:nvGrpSpPr>
          <p:cNvPr id="219" name="Google Shape;155;p20"/>
          <p:cNvGrpSpPr/>
          <p:nvPr/>
        </p:nvGrpSpPr>
        <p:grpSpPr>
          <a:xfrm>
            <a:off x="5166174" y="1025774"/>
            <a:ext cx="3060901" cy="572701"/>
            <a:chOff x="0" y="0"/>
            <a:chExt cx="3060899" cy="572700"/>
          </a:xfrm>
        </p:grpSpPr>
        <p:sp>
          <p:nvSpPr>
            <p:cNvPr id="217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18" name="A. 0-5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0-5</a:t>
              </a:r>
            </a:p>
          </p:txBody>
        </p:sp>
      </p:grpSp>
      <p:grpSp>
        <p:nvGrpSpPr>
          <p:cNvPr id="222" name="Google Shape;156;p20"/>
          <p:cNvGrpSpPr/>
          <p:nvPr/>
        </p:nvGrpSpPr>
        <p:grpSpPr>
          <a:xfrm>
            <a:off x="5166174" y="1980600"/>
            <a:ext cx="3060901" cy="572701"/>
            <a:chOff x="0" y="0"/>
            <a:chExt cx="3060899" cy="572700"/>
          </a:xfrm>
        </p:grpSpPr>
        <p:sp>
          <p:nvSpPr>
            <p:cNvPr id="220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21" name="B. 6-14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6-14</a:t>
              </a:r>
            </a:p>
          </p:txBody>
        </p:sp>
      </p:grpSp>
      <p:grpSp>
        <p:nvGrpSpPr>
          <p:cNvPr id="225" name="Google Shape;157;p20"/>
          <p:cNvGrpSpPr/>
          <p:nvPr/>
        </p:nvGrpSpPr>
        <p:grpSpPr>
          <a:xfrm>
            <a:off x="5166174" y="2935425"/>
            <a:ext cx="3060901" cy="572701"/>
            <a:chOff x="0" y="0"/>
            <a:chExt cx="3060899" cy="572700"/>
          </a:xfrm>
        </p:grpSpPr>
        <p:sp>
          <p:nvSpPr>
            <p:cNvPr id="22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24" name="C. 15-2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15-20+</a:t>
              </a:r>
            </a:p>
          </p:txBody>
        </p:sp>
      </p:grpSp>
      <p:pic>
        <p:nvPicPr>
          <p:cNvPr id="226" name="Google Shape;158;p20" descr="Google Shape;158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13" y="3090274"/>
            <a:ext cx="1861975" cy="18619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Google Shape;128;p17"/>
          <p:cNvGrpSpPr/>
          <p:nvPr/>
        </p:nvGrpSpPr>
        <p:grpSpPr>
          <a:xfrm>
            <a:off x="5333390" y="3764483"/>
            <a:ext cx="3306301" cy="1063501"/>
            <a:chOff x="0" y="0"/>
            <a:chExt cx="3306300" cy="1063500"/>
          </a:xfrm>
        </p:grpSpPr>
        <p:sp>
          <p:nvSpPr>
            <p:cNvPr id="227" name="Google Shape;129;p17"/>
            <p:cNvSpPr/>
            <p:nvPr/>
          </p:nvSpPr>
          <p:spPr>
            <a:xfrm>
              <a:off x="0" y="0"/>
              <a:ext cx="3306301" cy="10635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9DAF8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8" name="Google Shape;130;p17"/>
            <p:cNvSpPr txBox="1"/>
            <p:nvPr/>
          </p:nvSpPr>
          <p:spPr>
            <a:xfrm>
              <a:off x="83825" y="291374"/>
              <a:ext cx="2699401" cy="442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5"/>
                  </a:solidFill>
                </a:defRPr>
              </a:lvl1pPr>
            </a:lstStyle>
            <a:p>
              <a:r>
                <a:t>NEXT SLIDE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163;p21"/>
          <p:cNvSpPr txBox="1">
            <a:spLocks noGrp="1"/>
          </p:cNvSpPr>
          <p:nvPr>
            <p:ph type="body" sz="half" idx="1"/>
          </p:nvPr>
        </p:nvSpPr>
        <p:spPr>
          <a:xfrm>
            <a:off x="503749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/>
            </a:pPr>
            <a:r>
              <a:t>C. 15-20+</a:t>
            </a:r>
          </a:p>
          <a:p>
            <a:pPr marL="0" indent="0" algn="ctr">
              <a:spcBef>
                <a:spcPts val="1600"/>
              </a:spcBef>
              <a:buSzTx/>
              <a:buNone/>
              <a:defRPr sz="2600"/>
            </a:pPr>
            <a:r>
              <a:t>people die each day while on the waitlist.</a:t>
            </a:r>
          </a:p>
        </p:txBody>
      </p:sp>
      <p:sp>
        <p:nvSpPr>
          <p:cNvPr id="232" name="Google Shape;164;p21"/>
          <p:cNvSpPr txBox="1">
            <a:spLocks noGrp="1"/>
          </p:cNvSpPr>
          <p:nvPr>
            <p:ph type="title"/>
          </p:nvPr>
        </p:nvSpPr>
        <p:spPr>
          <a:xfrm>
            <a:off x="947049" y="55777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#2</a:t>
            </a:r>
          </a:p>
        </p:txBody>
      </p:sp>
      <p:grpSp>
        <p:nvGrpSpPr>
          <p:cNvPr id="235" name="Google Shape;165;p21"/>
          <p:cNvGrpSpPr/>
          <p:nvPr/>
        </p:nvGrpSpPr>
        <p:grpSpPr>
          <a:xfrm>
            <a:off x="5166174" y="973524"/>
            <a:ext cx="3060901" cy="572701"/>
            <a:chOff x="0" y="0"/>
            <a:chExt cx="3060899" cy="572700"/>
          </a:xfrm>
        </p:grpSpPr>
        <p:sp>
          <p:nvSpPr>
            <p:cNvPr id="23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34" name="A. 1-5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1-5</a:t>
              </a:r>
            </a:p>
          </p:txBody>
        </p:sp>
      </p:grpSp>
      <p:grpSp>
        <p:nvGrpSpPr>
          <p:cNvPr id="238" name="Google Shape;166;p21"/>
          <p:cNvGrpSpPr/>
          <p:nvPr/>
        </p:nvGrpSpPr>
        <p:grpSpPr>
          <a:xfrm>
            <a:off x="5177699" y="1873649"/>
            <a:ext cx="3060901" cy="572701"/>
            <a:chOff x="0" y="0"/>
            <a:chExt cx="3060899" cy="572700"/>
          </a:xfrm>
        </p:grpSpPr>
        <p:sp>
          <p:nvSpPr>
            <p:cNvPr id="236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37" name="B. 6-14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B. 6-14</a:t>
              </a:r>
            </a:p>
          </p:txBody>
        </p:sp>
      </p:grpSp>
      <p:grpSp>
        <p:nvGrpSpPr>
          <p:cNvPr id="241" name="Google Shape;167;p21"/>
          <p:cNvGrpSpPr/>
          <p:nvPr/>
        </p:nvGrpSpPr>
        <p:grpSpPr>
          <a:xfrm>
            <a:off x="5177699" y="2816974"/>
            <a:ext cx="3060901" cy="572701"/>
            <a:chOff x="0" y="0"/>
            <a:chExt cx="3060899" cy="572700"/>
          </a:xfrm>
        </p:grpSpPr>
        <p:sp>
          <p:nvSpPr>
            <p:cNvPr id="239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40" name="C. 15-2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15-20+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172;p22"/>
          <p:cNvSpPr txBox="1">
            <a:spLocks noGrp="1"/>
          </p:cNvSpPr>
          <p:nvPr>
            <p:ph type="body" sz="half" idx="1"/>
          </p:nvPr>
        </p:nvSpPr>
        <p:spPr>
          <a:xfrm>
            <a:off x="503749" y="1214325"/>
            <a:ext cx="3280502" cy="3513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How many lives can one organ donor save?</a:t>
            </a:r>
          </a:p>
        </p:txBody>
      </p:sp>
      <p:sp>
        <p:nvSpPr>
          <p:cNvPr id="246" name="Google Shape;173;p22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#3</a:t>
            </a:r>
          </a:p>
        </p:txBody>
      </p:sp>
      <p:grpSp>
        <p:nvGrpSpPr>
          <p:cNvPr id="249" name="Google Shape;174;p22"/>
          <p:cNvGrpSpPr/>
          <p:nvPr/>
        </p:nvGrpSpPr>
        <p:grpSpPr>
          <a:xfrm>
            <a:off x="5166174" y="873374"/>
            <a:ext cx="2774101" cy="572701"/>
            <a:chOff x="0" y="0"/>
            <a:chExt cx="2774100" cy="572700"/>
          </a:xfrm>
        </p:grpSpPr>
        <p:sp>
          <p:nvSpPr>
            <p:cNvPr id="247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48" name="A. 2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2</a:t>
              </a:r>
            </a:p>
          </p:txBody>
        </p:sp>
      </p:grpSp>
      <p:grpSp>
        <p:nvGrpSpPr>
          <p:cNvPr id="252" name="Google Shape;175;p22"/>
          <p:cNvGrpSpPr/>
          <p:nvPr/>
        </p:nvGrpSpPr>
        <p:grpSpPr>
          <a:xfrm>
            <a:off x="5166174" y="1675800"/>
            <a:ext cx="2774101" cy="572701"/>
            <a:chOff x="0" y="0"/>
            <a:chExt cx="2774100" cy="572700"/>
          </a:xfrm>
        </p:grpSpPr>
        <p:sp>
          <p:nvSpPr>
            <p:cNvPr id="250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51" name="B. 4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4</a:t>
              </a:r>
            </a:p>
          </p:txBody>
        </p:sp>
      </p:grpSp>
      <p:grpSp>
        <p:nvGrpSpPr>
          <p:cNvPr id="255" name="Google Shape;176;p22"/>
          <p:cNvGrpSpPr/>
          <p:nvPr/>
        </p:nvGrpSpPr>
        <p:grpSpPr>
          <a:xfrm>
            <a:off x="5166174" y="2478225"/>
            <a:ext cx="2774101" cy="572701"/>
            <a:chOff x="0" y="0"/>
            <a:chExt cx="2774100" cy="572700"/>
          </a:xfrm>
        </p:grpSpPr>
        <p:sp>
          <p:nvSpPr>
            <p:cNvPr id="253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54" name="C. 8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8</a:t>
              </a:r>
            </a:p>
          </p:txBody>
        </p:sp>
      </p:grpSp>
      <p:grpSp>
        <p:nvGrpSpPr>
          <p:cNvPr id="258" name="Google Shape;177;p22"/>
          <p:cNvGrpSpPr/>
          <p:nvPr/>
        </p:nvGrpSpPr>
        <p:grpSpPr>
          <a:xfrm>
            <a:off x="5166174" y="3325650"/>
            <a:ext cx="2774101" cy="572701"/>
            <a:chOff x="0" y="0"/>
            <a:chExt cx="2774100" cy="572700"/>
          </a:xfrm>
        </p:grpSpPr>
        <p:sp>
          <p:nvSpPr>
            <p:cNvPr id="256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57" name="D. 12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D. 12</a:t>
              </a:r>
            </a:p>
          </p:txBody>
        </p:sp>
      </p:grpSp>
      <p:pic>
        <p:nvPicPr>
          <p:cNvPr id="259" name="Google Shape;178;p22" descr="Google Shape;178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99" y="3240225"/>
            <a:ext cx="1861976" cy="18619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Google Shape;128;p17"/>
          <p:cNvGrpSpPr/>
          <p:nvPr/>
        </p:nvGrpSpPr>
        <p:grpSpPr>
          <a:xfrm>
            <a:off x="5217868" y="3968868"/>
            <a:ext cx="3306301" cy="1063501"/>
            <a:chOff x="0" y="0"/>
            <a:chExt cx="3306300" cy="1063500"/>
          </a:xfrm>
        </p:grpSpPr>
        <p:sp>
          <p:nvSpPr>
            <p:cNvPr id="260" name="Google Shape;129;p17"/>
            <p:cNvSpPr/>
            <p:nvPr/>
          </p:nvSpPr>
          <p:spPr>
            <a:xfrm>
              <a:off x="0" y="0"/>
              <a:ext cx="3306301" cy="10635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9DAF8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61" name="Google Shape;130;p17"/>
            <p:cNvSpPr txBox="1"/>
            <p:nvPr/>
          </p:nvSpPr>
          <p:spPr>
            <a:xfrm>
              <a:off x="83825" y="291374"/>
              <a:ext cx="2699401" cy="442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5"/>
                  </a:solidFill>
                </a:defRPr>
              </a:lvl1pPr>
            </a:lstStyle>
            <a:p>
              <a:r>
                <a:t>NEXT SLIDE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1558</Words>
  <Application>Microsoft Macintosh PowerPoint</Application>
  <PresentationFormat>On-screen Show (16:9)</PresentationFormat>
  <Paragraphs>199</Paragraphs>
  <Slides>35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Simple Light</vt:lpstr>
      <vt:lpstr>The Power of </vt:lpstr>
      <vt:lpstr>PowerPoint Presentation</vt:lpstr>
      <vt:lpstr>When Applying for Your License</vt:lpstr>
      <vt:lpstr>What do you already know  about organ, tissue and eye donation?</vt:lpstr>
      <vt:lpstr>QUESTION #1</vt:lpstr>
      <vt:lpstr>ANSWER #1</vt:lpstr>
      <vt:lpstr>QUESTION #2</vt:lpstr>
      <vt:lpstr>ANSWER #2</vt:lpstr>
      <vt:lpstr>QUESTION #3</vt:lpstr>
      <vt:lpstr>ANSWER #3</vt:lpstr>
      <vt:lpstr>QUESTION #4</vt:lpstr>
      <vt:lpstr>ANSWER #4</vt:lpstr>
      <vt:lpstr>QUESTION #5</vt:lpstr>
      <vt:lpstr>ANSWER #5</vt:lpstr>
      <vt:lpstr>QUESTION #6</vt:lpstr>
      <vt:lpstr>ANSWER #6</vt:lpstr>
      <vt:lpstr>QUESTION #7</vt:lpstr>
      <vt:lpstr>ANSWER #7</vt:lpstr>
      <vt:lpstr>QUESTION #8</vt:lpstr>
      <vt:lpstr>ANSWER #8</vt:lpstr>
      <vt:lpstr>How Did You Do? </vt:lpstr>
      <vt:lpstr>Today you will learn about:  </vt:lpstr>
      <vt:lpstr>Is there a Need for Donation? </vt:lpstr>
      <vt:lpstr>       Can I Donate? </vt:lpstr>
      <vt:lpstr>PowerPoint Presentation</vt:lpstr>
      <vt:lpstr>What Can I Donate? </vt:lpstr>
      <vt:lpstr>Can I Be a Part of the Organ Donation Process? </vt:lpstr>
      <vt:lpstr> Is it Important to Make a Decision? </vt:lpstr>
      <vt:lpstr>PowerPoint Presentation</vt:lpstr>
      <vt:lpstr>PowerPoint Presentation</vt:lpstr>
      <vt:lpstr>PowerPoint Presentation</vt:lpstr>
      <vt:lpstr>Are there more resources available? </vt:lpstr>
      <vt:lpstr>Can I Register to be a Donor?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</dc:title>
  <cp:lastModifiedBy>Andy Meyer</cp:lastModifiedBy>
  <cp:revision>2</cp:revision>
  <dcterms:modified xsi:type="dcterms:W3CDTF">2024-10-14T06:53:17Z</dcterms:modified>
</cp:coreProperties>
</file>